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72" r:id="rId3"/>
    <p:sldId id="283" r:id="rId4"/>
    <p:sldId id="282" r:id="rId5"/>
    <p:sldId id="266" r:id="rId6"/>
    <p:sldId id="267" r:id="rId7"/>
    <p:sldId id="268" r:id="rId8"/>
    <p:sldId id="261" r:id="rId9"/>
    <p:sldId id="284" r:id="rId10"/>
    <p:sldId id="262" r:id="rId11"/>
    <p:sldId id="260" r:id="rId12"/>
    <p:sldId id="263" r:id="rId13"/>
    <p:sldId id="269" r:id="rId14"/>
    <p:sldId id="270" r:id="rId15"/>
    <p:sldId id="285" r:id="rId16"/>
    <p:sldId id="286" r:id="rId17"/>
    <p:sldId id="287" r:id="rId18"/>
    <p:sldId id="271" r:id="rId19"/>
    <p:sldId id="288" r:id="rId20"/>
    <p:sldId id="273" r:id="rId21"/>
    <p:sldId id="289" r:id="rId22"/>
    <p:sldId id="29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F4B6"/>
    <a:srgbClr val="3EE036"/>
    <a:srgbClr val="575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7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26BADC-D01C-4838-9F45-DCB78A5ADF6F}" type="doc">
      <dgm:prSet loTypeId="urn:microsoft.com/office/officeart/2005/8/layout/process2" loCatId="process" qsTypeId="urn:microsoft.com/office/officeart/2005/8/quickstyle/simple1" qsCatId="simple" csTypeId="urn:microsoft.com/office/officeart/2005/8/colors/accent2_3" csCatId="accent2" phldr="1"/>
      <dgm:spPr/>
    </dgm:pt>
    <dgm:pt modelId="{DC8019A0-0A2E-4B89-9DBE-65DECC146B4F}">
      <dgm:prSet phldrT="[Text]"/>
      <dgm:spPr/>
      <dgm:t>
        <a:bodyPr anchor="ctr" anchorCtr="1"/>
        <a:lstStyle/>
        <a:p>
          <a:r>
            <a:rPr lang="en-US" b="1" dirty="0" smtClean="0">
              <a:solidFill>
                <a:schemeClr val="tx1"/>
              </a:solidFill>
            </a:rPr>
            <a:t>Political or Religious Speech	</a:t>
          </a:r>
          <a:endParaRPr lang="en-US" b="1" dirty="0">
            <a:solidFill>
              <a:schemeClr val="tx1"/>
            </a:solidFill>
          </a:endParaRPr>
        </a:p>
      </dgm:t>
    </dgm:pt>
    <dgm:pt modelId="{A832488D-DA9B-4839-BD2E-2A94A900F4DE}" type="parTrans" cxnId="{4E37B032-A509-4FB4-BAB4-74D838DE96D5}">
      <dgm:prSet/>
      <dgm:spPr/>
      <dgm:t>
        <a:bodyPr/>
        <a:lstStyle/>
        <a:p>
          <a:endParaRPr lang="en-US"/>
        </a:p>
      </dgm:t>
    </dgm:pt>
    <dgm:pt modelId="{78DACB26-EB96-4CB2-83BA-D69AD40BE4A2}" type="sibTrans" cxnId="{4E37B032-A509-4FB4-BAB4-74D838DE96D5}">
      <dgm:prSet/>
      <dgm:spPr/>
      <dgm:t>
        <a:bodyPr/>
        <a:lstStyle/>
        <a:p>
          <a:endParaRPr lang="en-US"/>
        </a:p>
      </dgm:t>
    </dgm:pt>
    <dgm:pt modelId="{56224A0F-1D54-400F-8FAC-ADCB75B16A12}">
      <dgm:prSet phldrT="[Text]"/>
      <dgm:spPr/>
      <dgm:t>
        <a:bodyPr anchor="ctr" anchorCtr="1"/>
        <a:lstStyle/>
        <a:p>
          <a:r>
            <a:rPr lang="en-US" b="1" dirty="0" smtClean="0">
              <a:solidFill>
                <a:schemeClr val="tx1"/>
              </a:solidFill>
            </a:rPr>
            <a:t>Commercial Speech</a:t>
          </a:r>
          <a:endParaRPr lang="en-US" b="1" dirty="0">
            <a:solidFill>
              <a:schemeClr val="tx1"/>
            </a:solidFill>
          </a:endParaRPr>
        </a:p>
      </dgm:t>
    </dgm:pt>
    <dgm:pt modelId="{A7F45178-D7D1-4A31-87D4-7196E0198A50}" type="parTrans" cxnId="{5E37E9C5-ACF5-443E-B72D-3CC1DD953E7A}">
      <dgm:prSet/>
      <dgm:spPr/>
      <dgm:t>
        <a:bodyPr/>
        <a:lstStyle/>
        <a:p>
          <a:endParaRPr lang="en-US"/>
        </a:p>
      </dgm:t>
    </dgm:pt>
    <dgm:pt modelId="{1D5FBE4B-B139-4330-8560-5044F642C44A}" type="sibTrans" cxnId="{5E37E9C5-ACF5-443E-B72D-3CC1DD953E7A}">
      <dgm:prSet/>
      <dgm:spPr/>
      <dgm:t>
        <a:bodyPr/>
        <a:lstStyle/>
        <a:p>
          <a:endParaRPr lang="en-US"/>
        </a:p>
      </dgm:t>
    </dgm:pt>
    <dgm:pt modelId="{6B5E0E0C-1AE6-4B4E-A24A-954047E747AB}">
      <dgm:prSet phldrT="[Text]"/>
      <dgm:spPr/>
      <dgm:t>
        <a:bodyPr anchor="ctr" anchorCtr="1"/>
        <a:lstStyle/>
        <a:p>
          <a:r>
            <a:rPr lang="en-US" b="1" dirty="0" smtClean="0">
              <a:solidFill>
                <a:schemeClr val="tx1"/>
              </a:solidFill>
            </a:rPr>
            <a:t>Lewd or Vulgar Speech</a:t>
          </a:r>
          <a:endParaRPr lang="en-US" b="1" dirty="0">
            <a:solidFill>
              <a:schemeClr val="tx1"/>
            </a:solidFill>
          </a:endParaRPr>
        </a:p>
      </dgm:t>
    </dgm:pt>
    <dgm:pt modelId="{D143BAD7-0631-405F-867B-79BB42240B06}" type="parTrans" cxnId="{9AD6F331-FA50-435B-9700-09572FDC0D7A}">
      <dgm:prSet/>
      <dgm:spPr/>
      <dgm:t>
        <a:bodyPr/>
        <a:lstStyle/>
        <a:p>
          <a:endParaRPr lang="en-US"/>
        </a:p>
      </dgm:t>
    </dgm:pt>
    <dgm:pt modelId="{B7C34455-890C-416B-9586-586E6F4A65C5}" type="sibTrans" cxnId="{9AD6F331-FA50-435B-9700-09572FDC0D7A}">
      <dgm:prSet/>
      <dgm:spPr/>
      <dgm:t>
        <a:bodyPr/>
        <a:lstStyle/>
        <a:p>
          <a:endParaRPr lang="en-US"/>
        </a:p>
      </dgm:t>
    </dgm:pt>
    <dgm:pt modelId="{0A52F08F-0F4F-4927-BCE1-B3E96A29C8A3}">
      <dgm:prSet/>
      <dgm:spPr/>
      <dgm:t>
        <a:bodyPr anchor="ctr" anchorCtr="1"/>
        <a:lstStyle/>
        <a:p>
          <a:r>
            <a:rPr lang="en-US" b="1" dirty="0" smtClean="0">
              <a:solidFill>
                <a:schemeClr val="tx1"/>
              </a:solidFill>
            </a:rPr>
            <a:t>Illegal/Subversive Speech</a:t>
          </a:r>
          <a:endParaRPr lang="en-US" b="1" dirty="0">
            <a:solidFill>
              <a:schemeClr val="tx1"/>
            </a:solidFill>
          </a:endParaRPr>
        </a:p>
      </dgm:t>
    </dgm:pt>
    <dgm:pt modelId="{24B419AC-92EE-4A53-945D-E05235B26F71}" type="parTrans" cxnId="{023BB4B8-C840-4F96-8AF5-A71FCF73BE14}">
      <dgm:prSet/>
      <dgm:spPr/>
      <dgm:t>
        <a:bodyPr/>
        <a:lstStyle/>
        <a:p>
          <a:endParaRPr lang="en-US"/>
        </a:p>
      </dgm:t>
    </dgm:pt>
    <dgm:pt modelId="{B0B15A2D-6546-46D0-BBDD-8E220B69190A}" type="sibTrans" cxnId="{023BB4B8-C840-4F96-8AF5-A71FCF73BE14}">
      <dgm:prSet/>
      <dgm:spPr/>
      <dgm:t>
        <a:bodyPr/>
        <a:lstStyle/>
        <a:p>
          <a:endParaRPr lang="en-US"/>
        </a:p>
      </dgm:t>
    </dgm:pt>
    <dgm:pt modelId="{258C3927-9E35-452A-9547-193DEB06FC93}">
      <dgm:prSet/>
      <dgm:spPr/>
      <dgm:t>
        <a:bodyPr anchor="ctr" anchorCtr="1"/>
        <a:lstStyle/>
        <a:p>
          <a:r>
            <a:rPr lang="en-US" b="1" dirty="0" smtClean="0">
              <a:solidFill>
                <a:schemeClr val="tx1"/>
              </a:solidFill>
            </a:rPr>
            <a:t>Fighting words</a:t>
          </a:r>
          <a:endParaRPr lang="en-US" b="1" dirty="0">
            <a:solidFill>
              <a:schemeClr val="tx1"/>
            </a:solidFill>
          </a:endParaRPr>
        </a:p>
      </dgm:t>
    </dgm:pt>
    <dgm:pt modelId="{1846D3A1-EC8B-45C3-BB16-83D0D61A0273}" type="parTrans" cxnId="{A2D81466-C05C-4571-AE07-2899AE0184D9}">
      <dgm:prSet/>
      <dgm:spPr/>
      <dgm:t>
        <a:bodyPr/>
        <a:lstStyle/>
        <a:p>
          <a:endParaRPr lang="en-US"/>
        </a:p>
      </dgm:t>
    </dgm:pt>
    <dgm:pt modelId="{92C252CD-A360-40F4-AB81-C658BD26814C}" type="sibTrans" cxnId="{A2D81466-C05C-4571-AE07-2899AE0184D9}">
      <dgm:prSet/>
      <dgm:spPr/>
      <dgm:t>
        <a:bodyPr/>
        <a:lstStyle/>
        <a:p>
          <a:endParaRPr lang="en-US"/>
        </a:p>
      </dgm:t>
    </dgm:pt>
    <dgm:pt modelId="{3729C6B4-5E03-4518-A106-48187BB41BE6}">
      <dgm:prSet/>
      <dgm:spPr/>
      <dgm:t>
        <a:bodyPr anchor="ctr" anchorCtr="1"/>
        <a:lstStyle/>
        <a:p>
          <a:r>
            <a:rPr lang="en-US" b="1" dirty="0" smtClean="0">
              <a:solidFill>
                <a:schemeClr val="tx1"/>
              </a:solidFill>
            </a:rPr>
            <a:t>Defamation</a:t>
          </a:r>
          <a:endParaRPr lang="en-US" b="1" dirty="0">
            <a:solidFill>
              <a:schemeClr val="tx1"/>
            </a:solidFill>
          </a:endParaRPr>
        </a:p>
      </dgm:t>
    </dgm:pt>
    <dgm:pt modelId="{1F641241-B498-4769-8154-2BD112F043D2}" type="parTrans" cxnId="{41DA83CC-4CFF-45E5-8ABB-A512FCC83CE1}">
      <dgm:prSet/>
      <dgm:spPr/>
      <dgm:t>
        <a:bodyPr/>
        <a:lstStyle/>
        <a:p>
          <a:endParaRPr lang="en-US"/>
        </a:p>
      </dgm:t>
    </dgm:pt>
    <dgm:pt modelId="{0BC62778-8222-4A17-B7AE-15091F158A2C}" type="sibTrans" cxnId="{41DA83CC-4CFF-45E5-8ABB-A512FCC83CE1}">
      <dgm:prSet/>
      <dgm:spPr/>
      <dgm:t>
        <a:bodyPr/>
        <a:lstStyle/>
        <a:p>
          <a:endParaRPr lang="en-US"/>
        </a:p>
      </dgm:t>
    </dgm:pt>
    <dgm:pt modelId="{9D13CBB6-FE84-4622-B23F-DA0F3E1FA87A}" type="pres">
      <dgm:prSet presAssocID="{CA26BADC-D01C-4838-9F45-DCB78A5ADF6F}" presName="linearFlow" presStyleCnt="0">
        <dgm:presLayoutVars>
          <dgm:resizeHandles val="exact"/>
        </dgm:presLayoutVars>
      </dgm:prSet>
      <dgm:spPr/>
    </dgm:pt>
    <dgm:pt modelId="{BCA40677-E869-4B2A-ABAD-6B29CDA2EFC3}" type="pres">
      <dgm:prSet presAssocID="{DC8019A0-0A2E-4B89-9DBE-65DECC146B4F}" presName="node" presStyleLbl="node1" presStyleIdx="0" presStyleCnt="4">
        <dgm:presLayoutVars>
          <dgm:bulletEnabled val="1"/>
        </dgm:presLayoutVars>
      </dgm:prSet>
      <dgm:spPr/>
      <dgm:t>
        <a:bodyPr/>
        <a:lstStyle/>
        <a:p>
          <a:endParaRPr lang="en-US"/>
        </a:p>
      </dgm:t>
    </dgm:pt>
    <dgm:pt modelId="{41961B20-1889-4230-AC4E-F240A71E6B42}" type="pres">
      <dgm:prSet presAssocID="{78DACB26-EB96-4CB2-83BA-D69AD40BE4A2}" presName="sibTrans" presStyleLbl="sibTrans2D1" presStyleIdx="0" presStyleCnt="3"/>
      <dgm:spPr/>
      <dgm:t>
        <a:bodyPr/>
        <a:lstStyle/>
        <a:p>
          <a:endParaRPr lang="en-US"/>
        </a:p>
      </dgm:t>
    </dgm:pt>
    <dgm:pt modelId="{323C272D-AD8C-47DF-8301-AEF90F21CEE4}" type="pres">
      <dgm:prSet presAssocID="{78DACB26-EB96-4CB2-83BA-D69AD40BE4A2}" presName="connectorText" presStyleLbl="sibTrans2D1" presStyleIdx="0" presStyleCnt="3"/>
      <dgm:spPr/>
      <dgm:t>
        <a:bodyPr/>
        <a:lstStyle/>
        <a:p>
          <a:endParaRPr lang="en-US"/>
        </a:p>
      </dgm:t>
    </dgm:pt>
    <dgm:pt modelId="{91D7B28C-3D2D-4B06-88A8-ED1645288984}" type="pres">
      <dgm:prSet presAssocID="{56224A0F-1D54-400F-8FAC-ADCB75B16A12}" presName="node" presStyleLbl="node1" presStyleIdx="1" presStyleCnt="4">
        <dgm:presLayoutVars>
          <dgm:bulletEnabled val="1"/>
        </dgm:presLayoutVars>
      </dgm:prSet>
      <dgm:spPr/>
      <dgm:t>
        <a:bodyPr/>
        <a:lstStyle/>
        <a:p>
          <a:endParaRPr lang="en-US"/>
        </a:p>
      </dgm:t>
    </dgm:pt>
    <dgm:pt modelId="{BC80FC12-54EE-4BB0-81B3-BC402AA3F0D8}" type="pres">
      <dgm:prSet presAssocID="{1D5FBE4B-B139-4330-8560-5044F642C44A}" presName="sibTrans" presStyleLbl="sibTrans2D1" presStyleIdx="1" presStyleCnt="3"/>
      <dgm:spPr/>
      <dgm:t>
        <a:bodyPr/>
        <a:lstStyle/>
        <a:p>
          <a:endParaRPr lang="en-US"/>
        </a:p>
      </dgm:t>
    </dgm:pt>
    <dgm:pt modelId="{F3A6754A-2DF8-4F4E-8CCE-E833F906D3E7}" type="pres">
      <dgm:prSet presAssocID="{1D5FBE4B-B139-4330-8560-5044F642C44A}" presName="connectorText" presStyleLbl="sibTrans2D1" presStyleIdx="1" presStyleCnt="3"/>
      <dgm:spPr/>
      <dgm:t>
        <a:bodyPr/>
        <a:lstStyle/>
        <a:p>
          <a:endParaRPr lang="en-US"/>
        </a:p>
      </dgm:t>
    </dgm:pt>
    <dgm:pt modelId="{CC7A3180-3FE2-4D0B-8643-E2D15D72A345}" type="pres">
      <dgm:prSet presAssocID="{6B5E0E0C-1AE6-4B4E-A24A-954047E747AB}" presName="node" presStyleLbl="node1" presStyleIdx="2" presStyleCnt="4">
        <dgm:presLayoutVars>
          <dgm:bulletEnabled val="1"/>
        </dgm:presLayoutVars>
      </dgm:prSet>
      <dgm:spPr/>
      <dgm:t>
        <a:bodyPr/>
        <a:lstStyle/>
        <a:p>
          <a:endParaRPr lang="en-US"/>
        </a:p>
      </dgm:t>
    </dgm:pt>
    <dgm:pt modelId="{4D0AE220-06BD-4871-A2A3-C868E239F444}" type="pres">
      <dgm:prSet presAssocID="{B7C34455-890C-416B-9586-586E6F4A65C5}" presName="sibTrans" presStyleLbl="sibTrans2D1" presStyleIdx="2" presStyleCnt="3"/>
      <dgm:spPr/>
      <dgm:t>
        <a:bodyPr/>
        <a:lstStyle/>
        <a:p>
          <a:endParaRPr lang="en-US"/>
        </a:p>
      </dgm:t>
    </dgm:pt>
    <dgm:pt modelId="{34954502-AAE5-40D4-8E5D-5478511CDA25}" type="pres">
      <dgm:prSet presAssocID="{B7C34455-890C-416B-9586-586E6F4A65C5}" presName="connectorText" presStyleLbl="sibTrans2D1" presStyleIdx="2" presStyleCnt="3"/>
      <dgm:spPr/>
      <dgm:t>
        <a:bodyPr/>
        <a:lstStyle/>
        <a:p>
          <a:endParaRPr lang="en-US"/>
        </a:p>
      </dgm:t>
    </dgm:pt>
    <dgm:pt modelId="{AA4A0DB7-4D96-4069-990B-4E5BA298E82A}" type="pres">
      <dgm:prSet presAssocID="{0A52F08F-0F4F-4927-BCE1-B3E96A29C8A3}" presName="node" presStyleLbl="node1" presStyleIdx="3" presStyleCnt="4">
        <dgm:presLayoutVars>
          <dgm:bulletEnabled val="1"/>
        </dgm:presLayoutVars>
      </dgm:prSet>
      <dgm:spPr/>
      <dgm:t>
        <a:bodyPr/>
        <a:lstStyle/>
        <a:p>
          <a:endParaRPr lang="en-US"/>
        </a:p>
      </dgm:t>
    </dgm:pt>
  </dgm:ptLst>
  <dgm:cxnLst>
    <dgm:cxn modelId="{023BB4B8-C840-4F96-8AF5-A71FCF73BE14}" srcId="{CA26BADC-D01C-4838-9F45-DCB78A5ADF6F}" destId="{0A52F08F-0F4F-4927-BCE1-B3E96A29C8A3}" srcOrd="3" destOrd="0" parTransId="{24B419AC-92EE-4A53-945D-E05235B26F71}" sibTransId="{B0B15A2D-6546-46D0-BBDD-8E220B69190A}"/>
    <dgm:cxn modelId="{F92FC029-C5EC-48C1-94B3-9EF8BF85606B}" type="presOf" srcId="{3729C6B4-5E03-4518-A106-48187BB41BE6}" destId="{AA4A0DB7-4D96-4069-990B-4E5BA298E82A}" srcOrd="0" destOrd="2" presId="urn:microsoft.com/office/officeart/2005/8/layout/process2"/>
    <dgm:cxn modelId="{D03A0168-6F27-42EA-B451-49C24835C243}" type="presOf" srcId="{1D5FBE4B-B139-4330-8560-5044F642C44A}" destId="{BC80FC12-54EE-4BB0-81B3-BC402AA3F0D8}" srcOrd="0" destOrd="0" presId="urn:microsoft.com/office/officeart/2005/8/layout/process2"/>
    <dgm:cxn modelId="{9AD6F331-FA50-435B-9700-09572FDC0D7A}" srcId="{CA26BADC-D01C-4838-9F45-DCB78A5ADF6F}" destId="{6B5E0E0C-1AE6-4B4E-A24A-954047E747AB}" srcOrd="2" destOrd="0" parTransId="{D143BAD7-0631-405F-867B-79BB42240B06}" sibTransId="{B7C34455-890C-416B-9586-586E6F4A65C5}"/>
    <dgm:cxn modelId="{65A94DA3-AEE7-401F-8A93-66CB93B9CFA6}" type="presOf" srcId="{258C3927-9E35-452A-9547-193DEB06FC93}" destId="{AA4A0DB7-4D96-4069-990B-4E5BA298E82A}" srcOrd="0" destOrd="1" presId="urn:microsoft.com/office/officeart/2005/8/layout/process2"/>
    <dgm:cxn modelId="{4C21AD94-1D4F-48C1-975E-FC24F45B1919}" type="presOf" srcId="{DC8019A0-0A2E-4B89-9DBE-65DECC146B4F}" destId="{BCA40677-E869-4B2A-ABAD-6B29CDA2EFC3}" srcOrd="0" destOrd="0" presId="urn:microsoft.com/office/officeart/2005/8/layout/process2"/>
    <dgm:cxn modelId="{5E37E9C5-ACF5-443E-B72D-3CC1DD953E7A}" srcId="{CA26BADC-D01C-4838-9F45-DCB78A5ADF6F}" destId="{56224A0F-1D54-400F-8FAC-ADCB75B16A12}" srcOrd="1" destOrd="0" parTransId="{A7F45178-D7D1-4A31-87D4-7196E0198A50}" sibTransId="{1D5FBE4B-B139-4330-8560-5044F642C44A}"/>
    <dgm:cxn modelId="{A2D81466-C05C-4571-AE07-2899AE0184D9}" srcId="{0A52F08F-0F4F-4927-BCE1-B3E96A29C8A3}" destId="{258C3927-9E35-452A-9547-193DEB06FC93}" srcOrd="0" destOrd="0" parTransId="{1846D3A1-EC8B-45C3-BB16-83D0D61A0273}" sibTransId="{92C252CD-A360-40F4-AB81-C658BD26814C}"/>
    <dgm:cxn modelId="{DB2F79EB-64AA-46FE-8DB3-AB1D86588941}" type="presOf" srcId="{56224A0F-1D54-400F-8FAC-ADCB75B16A12}" destId="{91D7B28C-3D2D-4B06-88A8-ED1645288984}" srcOrd="0" destOrd="0" presId="urn:microsoft.com/office/officeart/2005/8/layout/process2"/>
    <dgm:cxn modelId="{47980E8A-06C9-4BAB-A9EC-2F5EB1D04AD1}" type="presOf" srcId="{B7C34455-890C-416B-9586-586E6F4A65C5}" destId="{34954502-AAE5-40D4-8E5D-5478511CDA25}" srcOrd="1" destOrd="0" presId="urn:microsoft.com/office/officeart/2005/8/layout/process2"/>
    <dgm:cxn modelId="{4E37B032-A509-4FB4-BAB4-74D838DE96D5}" srcId="{CA26BADC-D01C-4838-9F45-DCB78A5ADF6F}" destId="{DC8019A0-0A2E-4B89-9DBE-65DECC146B4F}" srcOrd="0" destOrd="0" parTransId="{A832488D-DA9B-4839-BD2E-2A94A900F4DE}" sibTransId="{78DACB26-EB96-4CB2-83BA-D69AD40BE4A2}"/>
    <dgm:cxn modelId="{7749B364-002C-4C94-AE0D-8FB077A7147E}" type="presOf" srcId="{0A52F08F-0F4F-4927-BCE1-B3E96A29C8A3}" destId="{AA4A0DB7-4D96-4069-990B-4E5BA298E82A}" srcOrd="0" destOrd="0" presId="urn:microsoft.com/office/officeart/2005/8/layout/process2"/>
    <dgm:cxn modelId="{B1E1BCC2-33B8-48FF-8E62-11C07C20F2B2}" type="presOf" srcId="{78DACB26-EB96-4CB2-83BA-D69AD40BE4A2}" destId="{41961B20-1889-4230-AC4E-F240A71E6B42}" srcOrd="0" destOrd="0" presId="urn:microsoft.com/office/officeart/2005/8/layout/process2"/>
    <dgm:cxn modelId="{91AD24E6-E2A7-4EED-8C2E-C8996ED2A433}" type="presOf" srcId="{78DACB26-EB96-4CB2-83BA-D69AD40BE4A2}" destId="{323C272D-AD8C-47DF-8301-AEF90F21CEE4}" srcOrd="1" destOrd="0" presId="urn:microsoft.com/office/officeart/2005/8/layout/process2"/>
    <dgm:cxn modelId="{41DA83CC-4CFF-45E5-8ABB-A512FCC83CE1}" srcId="{0A52F08F-0F4F-4927-BCE1-B3E96A29C8A3}" destId="{3729C6B4-5E03-4518-A106-48187BB41BE6}" srcOrd="1" destOrd="0" parTransId="{1F641241-B498-4769-8154-2BD112F043D2}" sibTransId="{0BC62778-8222-4A17-B7AE-15091F158A2C}"/>
    <dgm:cxn modelId="{0E27E164-A4C6-47BD-9F2B-75CBB68DE1D2}" type="presOf" srcId="{B7C34455-890C-416B-9586-586E6F4A65C5}" destId="{4D0AE220-06BD-4871-A2A3-C868E239F444}" srcOrd="0" destOrd="0" presId="urn:microsoft.com/office/officeart/2005/8/layout/process2"/>
    <dgm:cxn modelId="{B17052E0-BF3E-4598-B24D-6BE2C50B18AF}" type="presOf" srcId="{CA26BADC-D01C-4838-9F45-DCB78A5ADF6F}" destId="{9D13CBB6-FE84-4622-B23F-DA0F3E1FA87A}" srcOrd="0" destOrd="0" presId="urn:microsoft.com/office/officeart/2005/8/layout/process2"/>
    <dgm:cxn modelId="{3598D89E-0C98-41EC-A67A-D38A11A2F948}" type="presOf" srcId="{6B5E0E0C-1AE6-4B4E-A24A-954047E747AB}" destId="{CC7A3180-3FE2-4D0B-8643-E2D15D72A345}" srcOrd="0" destOrd="0" presId="urn:microsoft.com/office/officeart/2005/8/layout/process2"/>
    <dgm:cxn modelId="{4A5C3B7D-78FD-4061-8057-81E0A9CE4BA5}" type="presOf" srcId="{1D5FBE4B-B139-4330-8560-5044F642C44A}" destId="{F3A6754A-2DF8-4F4E-8CCE-E833F906D3E7}" srcOrd="1" destOrd="0" presId="urn:microsoft.com/office/officeart/2005/8/layout/process2"/>
    <dgm:cxn modelId="{5B098C6B-3C4A-44B0-BB44-0DBE0CC7572F}" type="presParOf" srcId="{9D13CBB6-FE84-4622-B23F-DA0F3E1FA87A}" destId="{BCA40677-E869-4B2A-ABAD-6B29CDA2EFC3}" srcOrd="0" destOrd="0" presId="urn:microsoft.com/office/officeart/2005/8/layout/process2"/>
    <dgm:cxn modelId="{EB21C15C-850B-4EA3-B71A-50C6ECF8E73F}" type="presParOf" srcId="{9D13CBB6-FE84-4622-B23F-DA0F3E1FA87A}" destId="{41961B20-1889-4230-AC4E-F240A71E6B42}" srcOrd="1" destOrd="0" presId="urn:microsoft.com/office/officeart/2005/8/layout/process2"/>
    <dgm:cxn modelId="{9B7FE2ED-0EE9-414D-9386-03EA2BA27BD4}" type="presParOf" srcId="{41961B20-1889-4230-AC4E-F240A71E6B42}" destId="{323C272D-AD8C-47DF-8301-AEF90F21CEE4}" srcOrd="0" destOrd="0" presId="urn:microsoft.com/office/officeart/2005/8/layout/process2"/>
    <dgm:cxn modelId="{D184A4D4-01FA-41D0-8A2E-45C46C3191A7}" type="presParOf" srcId="{9D13CBB6-FE84-4622-B23F-DA0F3E1FA87A}" destId="{91D7B28C-3D2D-4B06-88A8-ED1645288984}" srcOrd="2" destOrd="0" presId="urn:microsoft.com/office/officeart/2005/8/layout/process2"/>
    <dgm:cxn modelId="{AFB7F889-8B0E-4CA1-BB64-567D22B94A1E}" type="presParOf" srcId="{9D13CBB6-FE84-4622-B23F-DA0F3E1FA87A}" destId="{BC80FC12-54EE-4BB0-81B3-BC402AA3F0D8}" srcOrd="3" destOrd="0" presId="urn:microsoft.com/office/officeart/2005/8/layout/process2"/>
    <dgm:cxn modelId="{6910B357-4DD8-4DF6-A543-C5D06BAB6011}" type="presParOf" srcId="{BC80FC12-54EE-4BB0-81B3-BC402AA3F0D8}" destId="{F3A6754A-2DF8-4F4E-8CCE-E833F906D3E7}" srcOrd="0" destOrd="0" presId="urn:microsoft.com/office/officeart/2005/8/layout/process2"/>
    <dgm:cxn modelId="{99EAE55F-37D9-4507-8AD5-00673F16EC7C}" type="presParOf" srcId="{9D13CBB6-FE84-4622-B23F-DA0F3E1FA87A}" destId="{CC7A3180-3FE2-4D0B-8643-E2D15D72A345}" srcOrd="4" destOrd="0" presId="urn:microsoft.com/office/officeart/2005/8/layout/process2"/>
    <dgm:cxn modelId="{C2F4CE78-BB99-484F-AA38-8656651F9D93}" type="presParOf" srcId="{9D13CBB6-FE84-4622-B23F-DA0F3E1FA87A}" destId="{4D0AE220-06BD-4871-A2A3-C868E239F444}" srcOrd="5" destOrd="0" presId="urn:microsoft.com/office/officeart/2005/8/layout/process2"/>
    <dgm:cxn modelId="{4898ED18-2CD2-4217-89ED-22568D8115D0}" type="presParOf" srcId="{4D0AE220-06BD-4871-A2A3-C868E239F444}" destId="{34954502-AAE5-40D4-8E5D-5478511CDA25}" srcOrd="0" destOrd="0" presId="urn:microsoft.com/office/officeart/2005/8/layout/process2"/>
    <dgm:cxn modelId="{DBBA9F82-F40C-4CED-A306-F74B67D96CF9}" type="presParOf" srcId="{9D13CBB6-FE84-4622-B23F-DA0F3E1FA87A}" destId="{AA4A0DB7-4D96-4069-990B-4E5BA298E82A}"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82465F-CB4A-4918-A5AA-13B12128ACA9}" type="doc">
      <dgm:prSet loTypeId="urn:microsoft.com/office/officeart/2005/8/layout/arrow3" loCatId="relationship" qsTypeId="urn:microsoft.com/office/officeart/2005/8/quickstyle/simple1" qsCatId="simple" csTypeId="urn:microsoft.com/office/officeart/2005/8/colors/accent2_2" csCatId="accent2" phldr="1"/>
      <dgm:spPr/>
      <dgm:t>
        <a:bodyPr/>
        <a:lstStyle/>
        <a:p>
          <a:endParaRPr lang="en-US"/>
        </a:p>
      </dgm:t>
    </dgm:pt>
    <dgm:pt modelId="{D1AC9DE2-0AD0-488E-BD9C-5BDD71BAC478}">
      <dgm:prSet phldrT="[Text]"/>
      <dgm:spPr/>
      <dgm:t>
        <a:bodyPr/>
        <a:lstStyle/>
        <a:p>
          <a:r>
            <a:rPr lang="en-US" dirty="0" smtClean="0"/>
            <a:t>Student right to exercise First Amendment rights</a:t>
          </a:r>
          <a:endParaRPr lang="en-US" dirty="0"/>
        </a:p>
      </dgm:t>
    </dgm:pt>
    <dgm:pt modelId="{0B7D9C26-372F-462C-A500-4581EB729EAC}" type="parTrans" cxnId="{BFE9099A-FA91-4251-882D-1F86DADCECAA}">
      <dgm:prSet/>
      <dgm:spPr/>
      <dgm:t>
        <a:bodyPr/>
        <a:lstStyle/>
        <a:p>
          <a:endParaRPr lang="en-US"/>
        </a:p>
      </dgm:t>
    </dgm:pt>
    <dgm:pt modelId="{CEE33214-A18B-448B-A094-AF54903AD70A}" type="sibTrans" cxnId="{BFE9099A-FA91-4251-882D-1F86DADCECAA}">
      <dgm:prSet/>
      <dgm:spPr/>
      <dgm:t>
        <a:bodyPr/>
        <a:lstStyle/>
        <a:p>
          <a:endParaRPr lang="en-US"/>
        </a:p>
      </dgm:t>
    </dgm:pt>
    <dgm:pt modelId="{417BD00D-4D6D-465E-A0D2-19202BFC2360}">
      <dgm:prSet phldrT="[Text]"/>
      <dgm:spPr/>
      <dgm:t>
        <a:bodyPr/>
        <a:lstStyle/>
        <a:p>
          <a:r>
            <a:rPr lang="en-US" dirty="0" smtClean="0"/>
            <a:t>Schools attempt to prescribe and control conduct in schools</a:t>
          </a:r>
          <a:endParaRPr lang="en-US" dirty="0"/>
        </a:p>
      </dgm:t>
    </dgm:pt>
    <dgm:pt modelId="{0F230F70-6FA9-4826-B67F-C81CE1FF4495}" type="parTrans" cxnId="{9E174DBC-109F-48EC-AC14-FEAD0517CBF7}">
      <dgm:prSet/>
      <dgm:spPr/>
      <dgm:t>
        <a:bodyPr/>
        <a:lstStyle/>
        <a:p>
          <a:endParaRPr lang="en-US"/>
        </a:p>
      </dgm:t>
    </dgm:pt>
    <dgm:pt modelId="{40B62ACA-D5AA-460B-961F-2272CF5E2EF2}" type="sibTrans" cxnId="{9E174DBC-109F-48EC-AC14-FEAD0517CBF7}">
      <dgm:prSet/>
      <dgm:spPr/>
      <dgm:t>
        <a:bodyPr/>
        <a:lstStyle/>
        <a:p>
          <a:endParaRPr lang="en-US"/>
        </a:p>
      </dgm:t>
    </dgm:pt>
    <dgm:pt modelId="{E20721B0-408F-46D7-BD36-8D8F57644D02}">
      <dgm:prSet/>
      <dgm:spPr/>
      <dgm:t>
        <a:bodyPr/>
        <a:lstStyle/>
        <a:p>
          <a:endParaRPr lang="en-US"/>
        </a:p>
      </dgm:t>
    </dgm:pt>
    <dgm:pt modelId="{27D99E9B-CD55-463B-97D9-C67A24D2475A}" type="parTrans" cxnId="{19545107-E0AC-46AF-81EC-8AEEE325A509}">
      <dgm:prSet/>
      <dgm:spPr/>
      <dgm:t>
        <a:bodyPr/>
        <a:lstStyle/>
        <a:p>
          <a:endParaRPr lang="en-US"/>
        </a:p>
      </dgm:t>
    </dgm:pt>
    <dgm:pt modelId="{AC18504D-0E90-4E5C-B78B-241367931183}" type="sibTrans" cxnId="{19545107-E0AC-46AF-81EC-8AEEE325A509}">
      <dgm:prSet/>
      <dgm:spPr/>
      <dgm:t>
        <a:bodyPr/>
        <a:lstStyle/>
        <a:p>
          <a:endParaRPr lang="en-US"/>
        </a:p>
      </dgm:t>
    </dgm:pt>
    <dgm:pt modelId="{1ABC34D9-5AC0-4514-B0F6-5DFEDCAAB486}" type="pres">
      <dgm:prSet presAssocID="{7F82465F-CB4A-4918-A5AA-13B12128ACA9}" presName="compositeShape" presStyleCnt="0">
        <dgm:presLayoutVars>
          <dgm:chMax val="2"/>
          <dgm:dir/>
          <dgm:resizeHandles val="exact"/>
        </dgm:presLayoutVars>
      </dgm:prSet>
      <dgm:spPr/>
      <dgm:t>
        <a:bodyPr/>
        <a:lstStyle/>
        <a:p>
          <a:endParaRPr lang="en-US"/>
        </a:p>
      </dgm:t>
    </dgm:pt>
    <dgm:pt modelId="{04F02706-CBD7-4E34-8F94-734252BEA02E}" type="pres">
      <dgm:prSet presAssocID="{7F82465F-CB4A-4918-A5AA-13B12128ACA9}" presName="divider" presStyleLbl="fgShp" presStyleIdx="0" presStyleCnt="1"/>
      <dgm:spPr/>
    </dgm:pt>
    <dgm:pt modelId="{7AE921FE-6FE4-4756-9F58-6EFF192E705E}" type="pres">
      <dgm:prSet presAssocID="{D1AC9DE2-0AD0-488E-BD9C-5BDD71BAC478}" presName="downArrow" presStyleLbl="node1" presStyleIdx="0" presStyleCnt="2"/>
      <dgm:spPr/>
    </dgm:pt>
    <dgm:pt modelId="{638B7508-937C-463D-A6B8-2CE6E1D018F1}" type="pres">
      <dgm:prSet presAssocID="{D1AC9DE2-0AD0-488E-BD9C-5BDD71BAC478}" presName="downArrowText" presStyleLbl="revTx" presStyleIdx="0" presStyleCnt="2">
        <dgm:presLayoutVars>
          <dgm:bulletEnabled val="1"/>
        </dgm:presLayoutVars>
      </dgm:prSet>
      <dgm:spPr/>
      <dgm:t>
        <a:bodyPr/>
        <a:lstStyle/>
        <a:p>
          <a:endParaRPr lang="en-US"/>
        </a:p>
      </dgm:t>
    </dgm:pt>
    <dgm:pt modelId="{F3AB31E7-C7D3-4C7A-89D7-6A8B246FBC23}" type="pres">
      <dgm:prSet presAssocID="{417BD00D-4D6D-465E-A0D2-19202BFC2360}" presName="upArrow" presStyleLbl="node1" presStyleIdx="1" presStyleCnt="2"/>
      <dgm:spPr/>
    </dgm:pt>
    <dgm:pt modelId="{D2648260-6F53-441C-9CA9-D8A166DCA7B8}" type="pres">
      <dgm:prSet presAssocID="{417BD00D-4D6D-465E-A0D2-19202BFC2360}" presName="upArrowText" presStyleLbl="revTx" presStyleIdx="1" presStyleCnt="2">
        <dgm:presLayoutVars>
          <dgm:bulletEnabled val="1"/>
        </dgm:presLayoutVars>
      </dgm:prSet>
      <dgm:spPr/>
      <dgm:t>
        <a:bodyPr/>
        <a:lstStyle/>
        <a:p>
          <a:endParaRPr lang="en-US"/>
        </a:p>
      </dgm:t>
    </dgm:pt>
  </dgm:ptLst>
  <dgm:cxnLst>
    <dgm:cxn modelId="{9E174DBC-109F-48EC-AC14-FEAD0517CBF7}" srcId="{7F82465F-CB4A-4918-A5AA-13B12128ACA9}" destId="{417BD00D-4D6D-465E-A0D2-19202BFC2360}" srcOrd="1" destOrd="0" parTransId="{0F230F70-6FA9-4826-B67F-C81CE1FF4495}" sibTransId="{40B62ACA-D5AA-460B-961F-2272CF5E2EF2}"/>
    <dgm:cxn modelId="{102CA1E2-ECB5-474B-ACA6-593CFB76FC0E}" type="presOf" srcId="{417BD00D-4D6D-465E-A0D2-19202BFC2360}" destId="{D2648260-6F53-441C-9CA9-D8A166DCA7B8}" srcOrd="0" destOrd="0" presId="urn:microsoft.com/office/officeart/2005/8/layout/arrow3"/>
    <dgm:cxn modelId="{A6C87DC8-1B30-4D7B-A796-F787F60042B4}" type="presOf" srcId="{7F82465F-CB4A-4918-A5AA-13B12128ACA9}" destId="{1ABC34D9-5AC0-4514-B0F6-5DFEDCAAB486}" srcOrd="0" destOrd="0" presId="urn:microsoft.com/office/officeart/2005/8/layout/arrow3"/>
    <dgm:cxn modelId="{BFE9099A-FA91-4251-882D-1F86DADCECAA}" srcId="{7F82465F-CB4A-4918-A5AA-13B12128ACA9}" destId="{D1AC9DE2-0AD0-488E-BD9C-5BDD71BAC478}" srcOrd="0" destOrd="0" parTransId="{0B7D9C26-372F-462C-A500-4581EB729EAC}" sibTransId="{CEE33214-A18B-448B-A094-AF54903AD70A}"/>
    <dgm:cxn modelId="{0FCFC386-5C50-47A3-A4B8-94BE63A4520A}" type="presOf" srcId="{D1AC9DE2-0AD0-488E-BD9C-5BDD71BAC478}" destId="{638B7508-937C-463D-A6B8-2CE6E1D018F1}" srcOrd="0" destOrd="0" presId="urn:microsoft.com/office/officeart/2005/8/layout/arrow3"/>
    <dgm:cxn modelId="{19545107-E0AC-46AF-81EC-8AEEE325A509}" srcId="{7F82465F-CB4A-4918-A5AA-13B12128ACA9}" destId="{E20721B0-408F-46D7-BD36-8D8F57644D02}" srcOrd="2" destOrd="0" parTransId="{27D99E9B-CD55-463B-97D9-C67A24D2475A}" sibTransId="{AC18504D-0E90-4E5C-B78B-241367931183}"/>
    <dgm:cxn modelId="{06EEB4B8-5689-446B-910A-0AEA6FC8F611}" type="presParOf" srcId="{1ABC34D9-5AC0-4514-B0F6-5DFEDCAAB486}" destId="{04F02706-CBD7-4E34-8F94-734252BEA02E}" srcOrd="0" destOrd="0" presId="urn:microsoft.com/office/officeart/2005/8/layout/arrow3"/>
    <dgm:cxn modelId="{A374190D-D95F-443D-92A7-8FF48C66DF70}" type="presParOf" srcId="{1ABC34D9-5AC0-4514-B0F6-5DFEDCAAB486}" destId="{7AE921FE-6FE4-4756-9F58-6EFF192E705E}" srcOrd="1" destOrd="0" presId="urn:microsoft.com/office/officeart/2005/8/layout/arrow3"/>
    <dgm:cxn modelId="{AF9C8ECA-5266-4ECE-A958-29F39FAAF5F8}" type="presParOf" srcId="{1ABC34D9-5AC0-4514-B0F6-5DFEDCAAB486}" destId="{638B7508-937C-463D-A6B8-2CE6E1D018F1}" srcOrd="2" destOrd="0" presId="urn:microsoft.com/office/officeart/2005/8/layout/arrow3"/>
    <dgm:cxn modelId="{47746BD4-9467-48D1-A3C3-64E9746E37D3}" type="presParOf" srcId="{1ABC34D9-5AC0-4514-B0F6-5DFEDCAAB486}" destId="{F3AB31E7-C7D3-4C7A-89D7-6A8B246FBC23}" srcOrd="3" destOrd="0" presId="urn:microsoft.com/office/officeart/2005/8/layout/arrow3"/>
    <dgm:cxn modelId="{EA8707D6-79DD-4D13-98DF-2BBAF8C61D36}" type="presParOf" srcId="{1ABC34D9-5AC0-4514-B0F6-5DFEDCAAB486}" destId="{D2648260-6F53-441C-9CA9-D8A166DCA7B8}"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A40677-E869-4B2A-ABAD-6B29CDA2EFC3}">
      <dsp:nvSpPr>
        <dsp:cNvPr id="0" name=""/>
        <dsp:cNvSpPr/>
      </dsp:nvSpPr>
      <dsp:spPr>
        <a:xfrm>
          <a:off x="3885308" y="1620"/>
          <a:ext cx="1830582" cy="602660"/>
        </a:xfrm>
        <a:prstGeom prst="roundRect">
          <a:avLst>
            <a:gd name="adj" fmla="val 10000"/>
          </a:avLst>
        </a:prstGeom>
        <a:solidFill>
          <a:schemeClr val="accent2">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1">
          <a:noAutofit/>
        </a:bodyPr>
        <a:lstStyle/>
        <a:p>
          <a:pPr lvl="0" algn="l" defTabSz="533400">
            <a:lnSpc>
              <a:spcPct val="90000"/>
            </a:lnSpc>
            <a:spcBef>
              <a:spcPct val="0"/>
            </a:spcBef>
            <a:spcAft>
              <a:spcPct val="35000"/>
            </a:spcAft>
          </a:pPr>
          <a:r>
            <a:rPr lang="en-US" sz="1200" b="1" kern="1200" dirty="0" smtClean="0">
              <a:solidFill>
                <a:schemeClr val="tx1"/>
              </a:solidFill>
            </a:rPr>
            <a:t>Political or Religious Speech	</a:t>
          </a:r>
          <a:endParaRPr lang="en-US" sz="1200" b="1" kern="1200" dirty="0">
            <a:solidFill>
              <a:schemeClr val="tx1"/>
            </a:solidFill>
          </a:endParaRPr>
        </a:p>
      </dsp:txBody>
      <dsp:txXfrm>
        <a:off x="3902959" y="19271"/>
        <a:ext cx="1795280" cy="567358"/>
      </dsp:txXfrm>
    </dsp:sp>
    <dsp:sp modelId="{41961B20-1889-4230-AC4E-F240A71E6B42}">
      <dsp:nvSpPr>
        <dsp:cNvPr id="0" name=""/>
        <dsp:cNvSpPr/>
      </dsp:nvSpPr>
      <dsp:spPr>
        <a:xfrm rot="5400000">
          <a:off x="4687601" y="619347"/>
          <a:ext cx="225997" cy="271197"/>
        </a:xfrm>
        <a:prstGeom prst="rightArrow">
          <a:avLst>
            <a:gd name="adj1" fmla="val 60000"/>
            <a:gd name="adj2" fmla="val 50000"/>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5400000">
        <a:off x="4719241" y="641947"/>
        <a:ext cx="162719" cy="158198"/>
      </dsp:txXfrm>
    </dsp:sp>
    <dsp:sp modelId="{91D7B28C-3D2D-4B06-88A8-ED1645288984}">
      <dsp:nvSpPr>
        <dsp:cNvPr id="0" name=""/>
        <dsp:cNvSpPr/>
      </dsp:nvSpPr>
      <dsp:spPr>
        <a:xfrm>
          <a:off x="3885308" y="905611"/>
          <a:ext cx="1830582" cy="602660"/>
        </a:xfrm>
        <a:prstGeom prst="roundRect">
          <a:avLst>
            <a:gd name="adj" fmla="val 10000"/>
          </a:avLst>
        </a:prstGeom>
        <a:solidFill>
          <a:schemeClr val="accent2">
            <a:shade val="80000"/>
            <a:hueOff val="-107645"/>
            <a:satOff val="-5837"/>
            <a:lumOff val="975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1">
          <a:noAutofit/>
        </a:bodyPr>
        <a:lstStyle/>
        <a:p>
          <a:pPr lvl="0" algn="l" defTabSz="533400">
            <a:lnSpc>
              <a:spcPct val="90000"/>
            </a:lnSpc>
            <a:spcBef>
              <a:spcPct val="0"/>
            </a:spcBef>
            <a:spcAft>
              <a:spcPct val="35000"/>
            </a:spcAft>
          </a:pPr>
          <a:r>
            <a:rPr lang="en-US" sz="1200" b="1" kern="1200" dirty="0" smtClean="0">
              <a:solidFill>
                <a:schemeClr val="tx1"/>
              </a:solidFill>
            </a:rPr>
            <a:t>Commercial Speech</a:t>
          </a:r>
          <a:endParaRPr lang="en-US" sz="1200" b="1" kern="1200" dirty="0">
            <a:solidFill>
              <a:schemeClr val="tx1"/>
            </a:solidFill>
          </a:endParaRPr>
        </a:p>
      </dsp:txBody>
      <dsp:txXfrm>
        <a:off x="3902959" y="923262"/>
        <a:ext cx="1795280" cy="567358"/>
      </dsp:txXfrm>
    </dsp:sp>
    <dsp:sp modelId="{BC80FC12-54EE-4BB0-81B3-BC402AA3F0D8}">
      <dsp:nvSpPr>
        <dsp:cNvPr id="0" name=""/>
        <dsp:cNvSpPr/>
      </dsp:nvSpPr>
      <dsp:spPr>
        <a:xfrm rot="5400000">
          <a:off x="4687601" y="1523338"/>
          <a:ext cx="225997" cy="271197"/>
        </a:xfrm>
        <a:prstGeom prst="rightArrow">
          <a:avLst>
            <a:gd name="adj1" fmla="val 60000"/>
            <a:gd name="adj2" fmla="val 50000"/>
          </a:avLst>
        </a:prstGeom>
        <a:solidFill>
          <a:schemeClr val="accent2">
            <a:shade val="90000"/>
            <a:hueOff val="-161478"/>
            <a:satOff val="-8573"/>
            <a:lumOff val="1342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5400000">
        <a:off x="4719241" y="1545938"/>
        <a:ext cx="162719" cy="158198"/>
      </dsp:txXfrm>
    </dsp:sp>
    <dsp:sp modelId="{CC7A3180-3FE2-4D0B-8643-E2D15D72A345}">
      <dsp:nvSpPr>
        <dsp:cNvPr id="0" name=""/>
        <dsp:cNvSpPr/>
      </dsp:nvSpPr>
      <dsp:spPr>
        <a:xfrm>
          <a:off x="3885308" y="1809602"/>
          <a:ext cx="1830582" cy="602660"/>
        </a:xfrm>
        <a:prstGeom prst="roundRect">
          <a:avLst>
            <a:gd name="adj" fmla="val 10000"/>
          </a:avLst>
        </a:prstGeom>
        <a:solidFill>
          <a:schemeClr val="accent2">
            <a:shade val="80000"/>
            <a:hueOff val="-215291"/>
            <a:satOff val="-11673"/>
            <a:lumOff val="1951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1">
          <a:noAutofit/>
        </a:bodyPr>
        <a:lstStyle/>
        <a:p>
          <a:pPr lvl="0" algn="l" defTabSz="533400">
            <a:lnSpc>
              <a:spcPct val="90000"/>
            </a:lnSpc>
            <a:spcBef>
              <a:spcPct val="0"/>
            </a:spcBef>
            <a:spcAft>
              <a:spcPct val="35000"/>
            </a:spcAft>
          </a:pPr>
          <a:r>
            <a:rPr lang="en-US" sz="1200" b="1" kern="1200" dirty="0" smtClean="0">
              <a:solidFill>
                <a:schemeClr val="tx1"/>
              </a:solidFill>
            </a:rPr>
            <a:t>Lewd or Vulgar Speech</a:t>
          </a:r>
          <a:endParaRPr lang="en-US" sz="1200" b="1" kern="1200" dirty="0">
            <a:solidFill>
              <a:schemeClr val="tx1"/>
            </a:solidFill>
          </a:endParaRPr>
        </a:p>
      </dsp:txBody>
      <dsp:txXfrm>
        <a:off x="3902959" y="1827253"/>
        <a:ext cx="1795280" cy="567358"/>
      </dsp:txXfrm>
    </dsp:sp>
    <dsp:sp modelId="{4D0AE220-06BD-4871-A2A3-C868E239F444}">
      <dsp:nvSpPr>
        <dsp:cNvPr id="0" name=""/>
        <dsp:cNvSpPr/>
      </dsp:nvSpPr>
      <dsp:spPr>
        <a:xfrm rot="5400000">
          <a:off x="4687601" y="2427330"/>
          <a:ext cx="225997" cy="271197"/>
        </a:xfrm>
        <a:prstGeom prst="rightArrow">
          <a:avLst>
            <a:gd name="adj1" fmla="val 60000"/>
            <a:gd name="adj2" fmla="val 50000"/>
          </a:avLst>
        </a:prstGeom>
        <a:solidFill>
          <a:schemeClr val="accent2">
            <a:shade val="90000"/>
            <a:hueOff val="-322956"/>
            <a:satOff val="-17147"/>
            <a:lumOff val="2684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5400000">
        <a:off x="4719241" y="2449930"/>
        <a:ext cx="162719" cy="158198"/>
      </dsp:txXfrm>
    </dsp:sp>
    <dsp:sp modelId="{AA4A0DB7-4D96-4069-990B-4E5BA298E82A}">
      <dsp:nvSpPr>
        <dsp:cNvPr id="0" name=""/>
        <dsp:cNvSpPr/>
      </dsp:nvSpPr>
      <dsp:spPr>
        <a:xfrm>
          <a:off x="3885308" y="2713594"/>
          <a:ext cx="1830582" cy="602660"/>
        </a:xfrm>
        <a:prstGeom prst="roundRect">
          <a:avLst>
            <a:gd name="adj" fmla="val 10000"/>
          </a:avLst>
        </a:prstGeom>
        <a:solidFill>
          <a:schemeClr val="accent2">
            <a:shade val="80000"/>
            <a:hueOff val="-322936"/>
            <a:satOff val="-17510"/>
            <a:lumOff val="292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1">
          <a:noAutofit/>
        </a:bodyPr>
        <a:lstStyle/>
        <a:p>
          <a:pPr lvl="0" algn="l" defTabSz="533400">
            <a:lnSpc>
              <a:spcPct val="90000"/>
            </a:lnSpc>
            <a:spcBef>
              <a:spcPct val="0"/>
            </a:spcBef>
            <a:spcAft>
              <a:spcPct val="35000"/>
            </a:spcAft>
          </a:pPr>
          <a:r>
            <a:rPr lang="en-US" sz="1200" b="1" kern="1200" dirty="0" smtClean="0">
              <a:solidFill>
                <a:schemeClr val="tx1"/>
              </a:solidFill>
            </a:rPr>
            <a:t>Illegal/Subversive Speech</a:t>
          </a:r>
          <a:endParaRPr lang="en-US" sz="1200" b="1" kern="1200" dirty="0">
            <a:solidFill>
              <a:schemeClr val="tx1"/>
            </a:solidFill>
          </a:endParaRPr>
        </a:p>
        <a:p>
          <a:pPr marL="57150" lvl="1" indent="-57150" algn="l" defTabSz="400050">
            <a:lnSpc>
              <a:spcPct val="90000"/>
            </a:lnSpc>
            <a:spcBef>
              <a:spcPct val="0"/>
            </a:spcBef>
            <a:spcAft>
              <a:spcPct val="15000"/>
            </a:spcAft>
            <a:buChar char="••"/>
          </a:pPr>
          <a:r>
            <a:rPr lang="en-US" sz="900" b="1" kern="1200" dirty="0" smtClean="0">
              <a:solidFill>
                <a:schemeClr val="tx1"/>
              </a:solidFill>
            </a:rPr>
            <a:t>Fighting words</a:t>
          </a:r>
          <a:endParaRPr lang="en-US" sz="900" b="1" kern="1200" dirty="0">
            <a:solidFill>
              <a:schemeClr val="tx1"/>
            </a:solidFill>
          </a:endParaRPr>
        </a:p>
        <a:p>
          <a:pPr marL="57150" lvl="1" indent="-57150" algn="l" defTabSz="400050">
            <a:lnSpc>
              <a:spcPct val="90000"/>
            </a:lnSpc>
            <a:spcBef>
              <a:spcPct val="0"/>
            </a:spcBef>
            <a:spcAft>
              <a:spcPct val="15000"/>
            </a:spcAft>
            <a:buChar char="••"/>
          </a:pPr>
          <a:r>
            <a:rPr lang="en-US" sz="900" b="1" kern="1200" dirty="0" smtClean="0">
              <a:solidFill>
                <a:schemeClr val="tx1"/>
              </a:solidFill>
            </a:rPr>
            <a:t>Defamation</a:t>
          </a:r>
          <a:endParaRPr lang="en-US" sz="900" b="1" kern="1200" dirty="0">
            <a:solidFill>
              <a:schemeClr val="tx1"/>
            </a:solidFill>
          </a:endParaRPr>
        </a:p>
      </dsp:txBody>
      <dsp:txXfrm>
        <a:off x="3902959" y="2731245"/>
        <a:ext cx="1795280" cy="5673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F02706-CBD7-4E34-8F94-734252BEA02E}">
      <dsp:nvSpPr>
        <dsp:cNvPr id="0" name=""/>
        <dsp:cNvSpPr/>
      </dsp:nvSpPr>
      <dsp:spPr>
        <a:xfrm rot="21300000">
          <a:off x="993765" y="1325882"/>
          <a:ext cx="7613669" cy="666109"/>
        </a:xfrm>
        <a:prstGeom prst="mathMinus">
          <a:avLst/>
        </a:prstGeom>
        <a:solidFill>
          <a:schemeClr val="accent2">
            <a:tint val="6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E921FE-6FE4-4756-9F58-6EFF192E705E}">
      <dsp:nvSpPr>
        <dsp:cNvPr id="0" name=""/>
        <dsp:cNvSpPr/>
      </dsp:nvSpPr>
      <dsp:spPr>
        <a:xfrm>
          <a:off x="1152144" y="165893"/>
          <a:ext cx="2880360" cy="1327150"/>
        </a:xfrm>
        <a:prstGeom prst="downArrow">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8B7508-937C-463D-A6B8-2CE6E1D018F1}">
      <dsp:nvSpPr>
        <dsp:cNvPr id="0" name=""/>
        <dsp:cNvSpPr/>
      </dsp:nvSpPr>
      <dsp:spPr>
        <a:xfrm>
          <a:off x="5088636" y="0"/>
          <a:ext cx="3072384" cy="1393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kern="1200" dirty="0" smtClean="0"/>
            <a:t>Student right to exercise First Amendment rights</a:t>
          </a:r>
          <a:endParaRPr lang="en-US" sz="2500" kern="1200" dirty="0"/>
        </a:p>
      </dsp:txBody>
      <dsp:txXfrm>
        <a:off x="5088636" y="0"/>
        <a:ext cx="3072384" cy="1393507"/>
      </dsp:txXfrm>
    </dsp:sp>
    <dsp:sp modelId="{F3AB31E7-C7D3-4C7A-89D7-6A8B246FBC23}">
      <dsp:nvSpPr>
        <dsp:cNvPr id="0" name=""/>
        <dsp:cNvSpPr/>
      </dsp:nvSpPr>
      <dsp:spPr>
        <a:xfrm>
          <a:off x="5568695" y="1824831"/>
          <a:ext cx="2880360" cy="1327150"/>
        </a:xfrm>
        <a:prstGeom prst="upArrow">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648260-6F53-441C-9CA9-D8A166DCA7B8}">
      <dsp:nvSpPr>
        <dsp:cNvPr id="0" name=""/>
        <dsp:cNvSpPr/>
      </dsp:nvSpPr>
      <dsp:spPr>
        <a:xfrm>
          <a:off x="1440180" y="1924367"/>
          <a:ext cx="3072384" cy="1393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kern="1200" dirty="0" smtClean="0"/>
            <a:t>Schools attempt to prescribe and control conduct in schools</a:t>
          </a:r>
          <a:endParaRPr lang="en-US" sz="2500" kern="1200" dirty="0"/>
        </a:p>
      </dsp:txBody>
      <dsp:txXfrm>
        <a:off x="1440180" y="1924367"/>
        <a:ext cx="3072384" cy="1393507"/>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descr="HD-PanelTitle-GrommetsCombine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83232" y="5037663"/>
            <a:ext cx="897467" cy="279400"/>
          </a:xfrm>
        </p:spPr>
        <p:txBody>
          <a:bodyPr/>
          <a:lstStyle/>
          <a:p>
            <a:fld id="{B61BEF0D-F0BB-DE4B-95CE-6DB70DBA9567}" type="datetimeFigureOut">
              <a:rPr lang="en-US" smtClean="0"/>
              <a:pPr/>
              <a:t>1/3/2019</a:t>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45327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1" y="4815415"/>
            <a:ext cx="9609666"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295401" y="5382153"/>
            <a:ext cx="9609666"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9948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303868" y="982132"/>
            <a:ext cx="9592732" cy="2954868"/>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03868" y="4343399"/>
            <a:ext cx="9592732"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68400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600267" y="2827870"/>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19" name="Straight Connector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68626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295402" y="3308581"/>
            <a:ext cx="960966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4777381"/>
            <a:ext cx="9609668"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68737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4" name="Text Placeholder 2"/>
          <p:cNvSpPr>
            <a:spLocks noGrp="1"/>
          </p:cNvSpPr>
          <p:nvPr>
            <p:ph type="body" idx="13"/>
          </p:nvPr>
        </p:nvSpPr>
        <p:spPr>
          <a:xfrm>
            <a:off x="1295401" y="3639312"/>
            <a:ext cx="9609668" cy="886968"/>
          </a:xfrm>
        </p:spPr>
        <p:txBody>
          <a:bodyPr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295401" y="4529667"/>
            <a:ext cx="9609668" cy="13462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10600267" y="259926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23719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1" name="Text Placeholder 2"/>
          <p:cNvSpPr>
            <a:spLocks noGrp="1"/>
          </p:cNvSpPr>
          <p:nvPr>
            <p:ph type="body" idx="13"/>
          </p:nvPr>
        </p:nvSpPr>
        <p:spPr>
          <a:xfrm>
            <a:off x="1295401" y="3630168"/>
            <a:ext cx="9609668" cy="841248"/>
          </a:xfrm>
        </p:spPr>
        <p:txBody>
          <a:bodyPr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295400" y="4470399"/>
            <a:ext cx="9609670" cy="14054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666797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76216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9356" y="982131"/>
            <a:ext cx="1890895" cy="489373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5398" y="982132"/>
            <a:ext cx="7433025" cy="4893734"/>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60260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smtClean="0"/>
              <a:t>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275020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73682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98448" y="2560320"/>
            <a:ext cx="4718304" cy="331012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1344" y="2560320"/>
            <a:ext cx="4718304" cy="331012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791915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95400"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95400" y="3243262"/>
            <a:ext cx="4718304" cy="2632605"/>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0671"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0671" y="3243262"/>
            <a:ext cx="4718304" cy="2632605"/>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2996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57158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016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418668" y="982131"/>
            <a:ext cx="5469466"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6" name="Straight Connector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3606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399" y="1883832"/>
            <a:ext cx="6241816" cy="1371600"/>
          </a:xfrm>
        </p:spPr>
        <p:txBody>
          <a:bodyPr anchor="b">
            <a:normAutofit/>
          </a:bodyPr>
          <a:lstStyle>
            <a:lvl1pPr algn="ctr">
              <a:defRPr sz="28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295399" y="3255432"/>
            <a:ext cx="6241816" cy="1828800"/>
          </a:xfrm>
        </p:spPr>
        <p:txBody>
          <a:bodyPr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5502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D-PanelContent-GrommetsCombined.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1/3/2019</a:t>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27352492"/>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 id="2147483687"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6x5hLOd-vU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oDQyIYj79Po" TargetMode="External"/><Relationship Id="rId2" Type="http://schemas.openxmlformats.org/officeDocument/2006/relationships/hyperlink" Target="https://www.youtube.com/watch?v=2paU40TjS4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First Amendment: Speech</a:t>
            </a:r>
            <a:endParaRPr lang="en-US" dirty="0"/>
          </a:p>
        </p:txBody>
      </p:sp>
      <p:sp>
        <p:nvSpPr>
          <p:cNvPr id="3" name="Subtitle 2"/>
          <p:cNvSpPr>
            <a:spLocks noGrp="1"/>
          </p:cNvSpPr>
          <p:nvPr>
            <p:ph type="subTitle" idx="1"/>
          </p:nvPr>
        </p:nvSpPr>
        <p:spPr/>
        <p:txBody>
          <a:bodyPr/>
          <a:lstStyle/>
          <a:p>
            <a:r>
              <a:rPr lang="en-US" dirty="0" smtClean="0"/>
              <a:t>EDA 710</a:t>
            </a:r>
            <a:endParaRPr lang="en-US" dirty="0"/>
          </a:p>
        </p:txBody>
      </p:sp>
    </p:spTree>
    <p:extLst>
      <p:ext uri="{BB962C8B-B14F-4D97-AF65-F5344CB8AC3E}">
        <p14:creationId xmlns:p14="http://schemas.microsoft.com/office/powerpoint/2010/main" val="2212991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Tinker Doctrine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“It can hardly be argued that either students or teachers shed their constitutional rights to freedom of speech or expression at the school house gates.”  Justice Fortas (Majority Opinion), </a:t>
            </a:r>
            <a:r>
              <a:rPr lang="en-US" i="1" dirty="0" smtClean="0"/>
              <a:t>Tinker</a:t>
            </a:r>
            <a:r>
              <a:rPr lang="en-US" dirty="0"/>
              <a:t> </a:t>
            </a:r>
            <a:r>
              <a:rPr lang="en-US" i="1" dirty="0" smtClean="0"/>
              <a:t>v. Des Moines Ind. Sch. Dist.</a:t>
            </a:r>
            <a:r>
              <a:rPr lang="en-US" dirty="0" smtClean="0"/>
              <a:t>, 393 U.S. 503, 506 (1969).</a:t>
            </a:r>
          </a:p>
          <a:p>
            <a:r>
              <a:rPr lang="en-US" dirty="0" smtClean="0"/>
              <a:t>Rule:  </a:t>
            </a:r>
          </a:p>
          <a:p>
            <a:pPr lvl="1"/>
            <a:r>
              <a:rPr lang="en-US" dirty="0" smtClean="0"/>
              <a:t>A school may prohibit/regulate particular speech if it shows the following:</a:t>
            </a:r>
          </a:p>
          <a:p>
            <a:pPr lvl="2"/>
            <a:r>
              <a:rPr lang="en-US" dirty="0" smtClean="0"/>
              <a:t>Its action was caused by something more than a mere desire to avoid the discomfort and unpleasantness that accompanies an unpopular viewpoint (content-neutral regulation);</a:t>
            </a:r>
          </a:p>
          <a:p>
            <a:pPr lvl="2"/>
            <a:r>
              <a:rPr lang="en-US" dirty="0" smtClean="0"/>
              <a:t>The forbidden conduct would “materially and substantially interfere with the requirements of appropriate discipline in the operation of school” or the conduct would materially interfere with the rights of others.</a:t>
            </a:r>
          </a:p>
        </p:txBody>
      </p:sp>
    </p:spTree>
    <p:extLst>
      <p:ext uri="{BB962C8B-B14F-4D97-AF65-F5344CB8AC3E}">
        <p14:creationId xmlns:p14="http://schemas.microsoft.com/office/powerpoint/2010/main" val="887876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Limiting Tinker</a:t>
            </a:r>
            <a:endParaRPr lang="en-US" dirty="0"/>
          </a:p>
        </p:txBody>
      </p:sp>
      <p:sp>
        <p:nvSpPr>
          <p:cNvPr id="3" name="Content Placeholder 2"/>
          <p:cNvSpPr>
            <a:spLocks noGrp="1"/>
          </p:cNvSpPr>
          <p:nvPr>
            <p:ph idx="1"/>
          </p:nvPr>
        </p:nvSpPr>
        <p:spPr/>
        <p:txBody>
          <a:bodyPr>
            <a:normAutofit fontScale="70000" lnSpcReduction="20000"/>
          </a:bodyPr>
          <a:lstStyle/>
          <a:p>
            <a:r>
              <a:rPr lang="en-US" i="1" dirty="0" smtClean="0"/>
              <a:t>Bethel School Dist. No. 403 v. Fraser</a:t>
            </a:r>
            <a:r>
              <a:rPr lang="en-US" dirty="0" smtClean="0"/>
              <a:t>, 478 U.S. 675 (1986)--Speech to student audience (vulgarity/lewdness)</a:t>
            </a:r>
          </a:p>
          <a:p>
            <a:r>
              <a:rPr lang="en-US" i="1" dirty="0" smtClean="0"/>
              <a:t>Morse v. Frederick</a:t>
            </a:r>
            <a:r>
              <a:rPr lang="en-US" dirty="0" smtClean="0"/>
              <a:t>, 551 U.S. 393 (2007)—speech promoting illegal activity at school event.</a:t>
            </a:r>
          </a:p>
          <a:p>
            <a:pPr lvl="1"/>
            <a:r>
              <a:rPr lang="en-US" dirty="0" smtClean="0">
                <a:hlinkClick r:id="rId2"/>
              </a:rPr>
              <a:t>Bong Hits 4 Jesus - YouTube</a:t>
            </a:r>
            <a:endParaRPr lang="en-US" dirty="0" smtClean="0"/>
          </a:p>
          <a:p>
            <a:r>
              <a:rPr lang="en-US" dirty="0" smtClean="0"/>
              <a:t>Role and purpose of public schools = Prepare students for citizenship</a:t>
            </a:r>
          </a:p>
          <a:p>
            <a:pPr lvl="1"/>
            <a:r>
              <a:rPr lang="en-US" dirty="0" smtClean="0"/>
              <a:t>“Inculcate the habits and manners of civility” and encourage “tolerance of divergent political and religious views”</a:t>
            </a:r>
          </a:p>
          <a:p>
            <a:r>
              <a:rPr lang="en-US" dirty="0" smtClean="0"/>
              <a:t>Rule:  Schools’ right to prohibit the use of vulgar and indecent speech in order to preserve the schools’ basic educational mission and safeguard those entrusted to their care outweighs student freedom of expression.</a:t>
            </a:r>
          </a:p>
          <a:p>
            <a:r>
              <a:rPr lang="en-US" dirty="0" smtClean="0"/>
              <a:t>“[T]he rights of students ‘must be applied in light of the special characteristics of the school environment.’”  </a:t>
            </a:r>
            <a:r>
              <a:rPr lang="en-US" i="1" dirty="0" smtClean="0"/>
              <a:t>Morse</a:t>
            </a:r>
            <a:r>
              <a:rPr lang="en-US" dirty="0" smtClean="0"/>
              <a:t>, 551 U.S. at 397.</a:t>
            </a:r>
          </a:p>
          <a:p>
            <a:endParaRPr lang="en-US" dirty="0" smtClean="0"/>
          </a:p>
        </p:txBody>
      </p:sp>
    </p:spTree>
    <p:extLst>
      <p:ext uri="{BB962C8B-B14F-4D97-AF65-F5344CB8AC3E}">
        <p14:creationId xmlns:p14="http://schemas.microsoft.com/office/powerpoint/2010/main" val="1310148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Sponsored Speech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School tolerating protected speech (</a:t>
            </a:r>
            <a:r>
              <a:rPr lang="en-US" i="1" dirty="0" smtClean="0"/>
              <a:t>Tinker</a:t>
            </a:r>
            <a:r>
              <a:rPr lang="en-US" dirty="0" smtClean="0"/>
              <a:t>) v. School affirmatively promoting particular student speech (</a:t>
            </a:r>
            <a:r>
              <a:rPr lang="en-US" i="1" dirty="0" smtClean="0"/>
              <a:t>Hazelwood</a:t>
            </a:r>
            <a:r>
              <a:rPr lang="en-US" dirty="0" smtClean="0"/>
              <a:t>)</a:t>
            </a:r>
          </a:p>
          <a:p>
            <a:r>
              <a:rPr lang="en-US" i="1" dirty="0" smtClean="0"/>
              <a:t>Hazelwood Sch. Dist. v. </a:t>
            </a:r>
            <a:r>
              <a:rPr lang="en-US" i="1" dirty="0" err="1" smtClean="0"/>
              <a:t>Kuhlmeier</a:t>
            </a:r>
            <a:r>
              <a:rPr lang="en-US" dirty="0" smtClean="0"/>
              <a:t>, 484 U.S. 260 (1988).</a:t>
            </a:r>
          </a:p>
          <a:p>
            <a:pPr lvl="1"/>
            <a:r>
              <a:rPr lang="en-US" dirty="0" smtClean="0"/>
              <a:t>School as a “public forum”: only if school authorities have opened the facilities “by policy or practice” for indiscriminate use by the general public or a segment of public (students).</a:t>
            </a:r>
          </a:p>
          <a:p>
            <a:pPr lvl="2"/>
            <a:r>
              <a:rPr lang="en-US" dirty="0" smtClean="0"/>
              <a:t>School used for intended (curricular) purposes = No public forum and school may impose reasonable restrictions.</a:t>
            </a:r>
          </a:p>
          <a:p>
            <a:pPr lvl="1"/>
            <a:r>
              <a:rPr lang="en-US" dirty="0" smtClean="0"/>
              <a:t>Rule :  Where the forum is school sponsored (not open), or reasonably perceived as bearing the imprimatur (endorsement) of the school, the school can limit student expression by establishing a legitimate educational rationale.</a:t>
            </a:r>
            <a:endParaRPr lang="en-US" dirty="0"/>
          </a:p>
        </p:txBody>
      </p:sp>
    </p:spTree>
    <p:extLst>
      <p:ext uri="{BB962C8B-B14F-4D97-AF65-F5344CB8AC3E}">
        <p14:creationId xmlns:p14="http://schemas.microsoft.com/office/powerpoint/2010/main" val="11564291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Speech Breakdowns</a:t>
            </a:r>
            <a:endParaRPr lang="en-US" dirty="0"/>
          </a:p>
        </p:txBody>
      </p:sp>
      <p:sp>
        <p:nvSpPr>
          <p:cNvPr id="3" name="Text Placeholder 2"/>
          <p:cNvSpPr>
            <a:spLocks noGrp="1"/>
          </p:cNvSpPr>
          <p:nvPr>
            <p:ph type="body" idx="1"/>
          </p:nvPr>
        </p:nvSpPr>
        <p:spPr>
          <a:xfrm>
            <a:off x="1251397" y="2658533"/>
            <a:ext cx="4718304" cy="576262"/>
          </a:xfrm>
        </p:spPr>
        <p:txBody>
          <a:bodyPr/>
          <a:lstStyle/>
          <a:p>
            <a:r>
              <a:rPr lang="en-US" dirty="0" smtClean="0"/>
              <a:t>Individual Student Speech	</a:t>
            </a:r>
            <a:endParaRPr lang="en-US" dirty="0"/>
          </a:p>
        </p:txBody>
      </p:sp>
      <p:sp>
        <p:nvSpPr>
          <p:cNvPr id="4" name="Content Placeholder 3"/>
          <p:cNvSpPr>
            <a:spLocks noGrp="1"/>
          </p:cNvSpPr>
          <p:nvPr>
            <p:ph sz="half" idx="2"/>
          </p:nvPr>
        </p:nvSpPr>
        <p:spPr/>
        <p:txBody>
          <a:bodyPr/>
          <a:lstStyle/>
          <a:p>
            <a:r>
              <a:rPr lang="en-US" dirty="0" smtClean="0"/>
              <a:t>If political or religious:  see </a:t>
            </a:r>
            <a:r>
              <a:rPr lang="en-US" i="1" dirty="0" smtClean="0"/>
              <a:t>Tinker</a:t>
            </a:r>
          </a:p>
          <a:p>
            <a:r>
              <a:rPr lang="en-US" dirty="0" smtClean="0"/>
              <a:t>If lewd or vulgar language at issue: see </a:t>
            </a:r>
            <a:r>
              <a:rPr lang="en-US" i="1" dirty="0" smtClean="0"/>
              <a:t>Fraser</a:t>
            </a:r>
            <a:r>
              <a:rPr lang="en-US" dirty="0" smtClean="0"/>
              <a:t> and </a:t>
            </a:r>
            <a:r>
              <a:rPr lang="en-US" i="1" dirty="0" smtClean="0"/>
              <a:t>Moser</a:t>
            </a:r>
            <a:endParaRPr lang="en-US" i="1" dirty="0"/>
          </a:p>
        </p:txBody>
      </p:sp>
      <p:sp>
        <p:nvSpPr>
          <p:cNvPr id="5" name="Text Placeholder 4"/>
          <p:cNvSpPr>
            <a:spLocks noGrp="1"/>
          </p:cNvSpPr>
          <p:nvPr>
            <p:ph type="body" sz="quarter" idx="3"/>
          </p:nvPr>
        </p:nvSpPr>
        <p:spPr/>
        <p:txBody>
          <a:bodyPr/>
          <a:lstStyle/>
          <a:p>
            <a:r>
              <a:rPr lang="en-US" dirty="0" smtClean="0"/>
              <a:t>School Sponsored Speech</a:t>
            </a:r>
            <a:endParaRPr lang="en-US" dirty="0"/>
          </a:p>
        </p:txBody>
      </p:sp>
      <p:sp>
        <p:nvSpPr>
          <p:cNvPr id="6" name="Content Placeholder 5"/>
          <p:cNvSpPr>
            <a:spLocks noGrp="1"/>
          </p:cNvSpPr>
          <p:nvPr>
            <p:ph sz="quarter" idx="4"/>
          </p:nvPr>
        </p:nvSpPr>
        <p:spPr/>
        <p:txBody>
          <a:bodyPr/>
          <a:lstStyle/>
          <a:p>
            <a:r>
              <a:rPr lang="en-US" dirty="0" smtClean="0"/>
              <a:t>See </a:t>
            </a:r>
            <a:r>
              <a:rPr lang="en-US" i="1" dirty="0" smtClean="0"/>
              <a:t>Hazelwood</a:t>
            </a:r>
          </a:p>
          <a:p>
            <a:r>
              <a:rPr lang="en-US" dirty="0" smtClean="0"/>
              <a:t>For open forums, see Equal Access Act</a:t>
            </a:r>
          </a:p>
          <a:p>
            <a:endParaRPr lang="en-US" dirty="0"/>
          </a:p>
        </p:txBody>
      </p:sp>
    </p:spTree>
    <p:extLst>
      <p:ext uri="{BB962C8B-B14F-4D97-AF65-F5344CB8AC3E}">
        <p14:creationId xmlns:p14="http://schemas.microsoft.com/office/powerpoint/2010/main" val="3688235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Exercises</a:t>
            </a:r>
            <a:endParaRPr lang="en-US" dirty="0"/>
          </a:p>
        </p:txBody>
      </p:sp>
      <p:sp>
        <p:nvSpPr>
          <p:cNvPr id="3" name="Content Placeholder 2"/>
          <p:cNvSpPr>
            <a:spLocks noGrp="1"/>
          </p:cNvSpPr>
          <p:nvPr>
            <p:ph idx="1"/>
          </p:nvPr>
        </p:nvSpPr>
        <p:spPr/>
        <p:txBody>
          <a:bodyPr>
            <a:normAutofit/>
          </a:bodyPr>
          <a:lstStyle/>
          <a:p>
            <a:r>
              <a:rPr lang="en-US" dirty="0" smtClean="0"/>
              <a:t>References to God on money, in oaths and pledges, and other official government documents are considered more ceremonial or historical than religious.</a:t>
            </a:r>
          </a:p>
          <a:p>
            <a:r>
              <a:rPr lang="en-US" dirty="0" smtClean="0"/>
              <a:t>School may lead Pledge of Allegiance daily, so long as pupils are free not to participate if it interferes with their political and/or religious beliefs.  </a:t>
            </a:r>
            <a:r>
              <a:rPr lang="en-US" i="1" dirty="0" smtClean="0"/>
              <a:t>Sherman v. Comm. Consol. Sch. Dist. 2</a:t>
            </a:r>
            <a:r>
              <a:rPr lang="en-US" dirty="0" smtClean="0"/>
              <a:t>1, 980 F.2d 437 (1993).</a:t>
            </a:r>
          </a:p>
        </p:txBody>
      </p:sp>
    </p:spTree>
    <p:extLst>
      <p:ext uri="{BB962C8B-B14F-4D97-AF65-F5344CB8AC3E}">
        <p14:creationId xmlns:p14="http://schemas.microsoft.com/office/powerpoint/2010/main" val="1039251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 Campus Expression</a:t>
            </a:r>
            <a:endParaRPr lang="en-US" dirty="0"/>
          </a:p>
        </p:txBody>
      </p:sp>
      <p:sp>
        <p:nvSpPr>
          <p:cNvPr id="3" name="Content Placeholder 2"/>
          <p:cNvSpPr>
            <a:spLocks noGrp="1"/>
          </p:cNvSpPr>
          <p:nvPr>
            <p:ph idx="1"/>
          </p:nvPr>
        </p:nvSpPr>
        <p:spPr/>
        <p:txBody>
          <a:bodyPr>
            <a:normAutofit/>
          </a:bodyPr>
          <a:lstStyle/>
          <a:p>
            <a:pPr marL="0" indent="0">
              <a:buNone/>
            </a:pPr>
            <a:r>
              <a:rPr lang="en-US" i="1" dirty="0" err="1" smtClean="0"/>
              <a:t>Killion</a:t>
            </a:r>
            <a:r>
              <a:rPr lang="en-US" i="1" dirty="0" smtClean="0"/>
              <a:t> v. Franklin, 136 F. Supp. 2d 446 </a:t>
            </a:r>
            <a:r>
              <a:rPr lang="en-US" dirty="0" smtClean="0"/>
              <a:t>(2001)</a:t>
            </a:r>
          </a:p>
          <a:p>
            <a:r>
              <a:rPr lang="en-US" dirty="0" smtClean="0"/>
              <a:t>Student suspended for producing and posting on the internet a “ton ten list” ridiculing a teacher.</a:t>
            </a:r>
          </a:p>
          <a:p>
            <a:r>
              <a:rPr lang="en-US" dirty="0" smtClean="0"/>
              <a:t>No evidence that any work was done on the posting at school and it did not disrupt the school process.</a:t>
            </a:r>
          </a:p>
          <a:p>
            <a:r>
              <a:rPr lang="en-US" dirty="0" smtClean="0"/>
              <a:t>School failed to show that actions prevented them from maintaining discipline.</a:t>
            </a:r>
          </a:p>
        </p:txBody>
      </p:sp>
    </p:spTree>
    <p:extLst>
      <p:ext uri="{BB962C8B-B14F-4D97-AF65-F5344CB8AC3E}">
        <p14:creationId xmlns:p14="http://schemas.microsoft.com/office/powerpoint/2010/main" val="3967914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 Campus Expression</a:t>
            </a:r>
            <a:endParaRPr lang="en-US" dirty="0"/>
          </a:p>
        </p:txBody>
      </p:sp>
      <p:sp>
        <p:nvSpPr>
          <p:cNvPr id="3" name="Content Placeholder 2"/>
          <p:cNvSpPr>
            <a:spLocks noGrp="1"/>
          </p:cNvSpPr>
          <p:nvPr>
            <p:ph idx="1"/>
          </p:nvPr>
        </p:nvSpPr>
        <p:spPr/>
        <p:txBody>
          <a:bodyPr>
            <a:normAutofit/>
          </a:bodyPr>
          <a:lstStyle/>
          <a:p>
            <a:pPr marL="0" indent="0">
              <a:buNone/>
            </a:pPr>
            <a:r>
              <a:rPr lang="en-US" i="1" dirty="0" smtClean="0"/>
              <a:t>J.S. v. Bethlehem, 569 Pa. 638 </a:t>
            </a:r>
            <a:r>
              <a:rPr lang="en-US" dirty="0" smtClean="0"/>
              <a:t>(2000)</a:t>
            </a:r>
          </a:p>
          <a:p>
            <a:r>
              <a:rPr lang="en-US" dirty="0" smtClean="0"/>
              <a:t>Student expelled for website that had vicious epithets and directed violence toward a staff member.</a:t>
            </a:r>
          </a:p>
          <a:p>
            <a:r>
              <a:rPr lang="en-US" dirty="0" smtClean="0"/>
              <a:t>Teacher had to leave school for extended absence. </a:t>
            </a:r>
          </a:p>
          <a:p>
            <a:r>
              <a:rPr lang="en-US" dirty="0" smtClean="0"/>
              <a:t>School process was disrupted.</a:t>
            </a:r>
          </a:p>
        </p:txBody>
      </p:sp>
    </p:spTree>
    <p:extLst>
      <p:ext uri="{BB962C8B-B14F-4D97-AF65-F5344CB8AC3E}">
        <p14:creationId xmlns:p14="http://schemas.microsoft.com/office/powerpoint/2010/main" val="3662742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Mississippi Code</a:t>
            </a:r>
            <a:endParaRPr lang="en-US" dirty="0"/>
          </a:p>
        </p:txBody>
      </p:sp>
      <p:sp>
        <p:nvSpPr>
          <p:cNvPr id="3" name="Content Placeholder 2"/>
          <p:cNvSpPr>
            <a:spLocks noGrp="1"/>
          </p:cNvSpPr>
          <p:nvPr>
            <p:ph idx="1"/>
          </p:nvPr>
        </p:nvSpPr>
        <p:spPr/>
        <p:txBody>
          <a:bodyPr>
            <a:normAutofit/>
          </a:bodyPr>
          <a:lstStyle/>
          <a:p>
            <a:r>
              <a:rPr lang="en-US" dirty="0" smtClean="0"/>
              <a:t>Mississippi Code, Ann., Section 97-45-15 Cyber Stalking</a:t>
            </a:r>
          </a:p>
          <a:p>
            <a:pPr lvl="1"/>
            <a:r>
              <a:rPr lang="en-US" dirty="0" smtClean="0"/>
              <a:t>Using electronic communication to threaten or extort</a:t>
            </a:r>
          </a:p>
          <a:p>
            <a:pPr lvl="1"/>
            <a:r>
              <a:rPr lang="en-US" dirty="0" smtClean="0"/>
              <a:t>Using electronic communication to make false statements regarding death of target or family member.</a:t>
            </a:r>
          </a:p>
          <a:p>
            <a:r>
              <a:rPr lang="en-US" dirty="0" smtClean="0"/>
              <a:t>Mississippi Code, Ann., Section 97-45-17 Electronic media</a:t>
            </a:r>
          </a:p>
          <a:p>
            <a:pPr lvl="1"/>
            <a:r>
              <a:rPr lang="en-US" dirty="0" smtClean="0"/>
              <a:t>Posting with the intent of causing injury (of any kind including emotional)</a:t>
            </a:r>
          </a:p>
          <a:p>
            <a:pPr lvl="1"/>
            <a:r>
              <a:rPr lang="en-US" dirty="0" smtClean="0"/>
              <a:t>Felony offense. </a:t>
            </a:r>
            <a:endParaRPr lang="en-US" dirty="0"/>
          </a:p>
        </p:txBody>
      </p:sp>
    </p:spTree>
    <p:extLst>
      <p:ext uri="{BB962C8B-B14F-4D97-AF65-F5344CB8AC3E}">
        <p14:creationId xmlns:p14="http://schemas.microsoft.com/office/powerpoint/2010/main" val="442280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Compelling Speech</a:t>
            </a:r>
            <a:endParaRPr lang="en-US" dirty="0"/>
          </a:p>
        </p:txBody>
      </p:sp>
      <p:sp>
        <p:nvSpPr>
          <p:cNvPr id="3" name="Content Placeholder 2"/>
          <p:cNvSpPr>
            <a:spLocks noGrp="1"/>
          </p:cNvSpPr>
          <p:nvPr>
            <p:ph idx="1"/>
          </p:nvPr>
        </p:nvSpPr>
        <p:spPr/>
        <p:txBody>
          <a:bodyPr>
            <a:normAutofit/>
          </a:bodyPr>
          <a:lstStyle/>
          <a:p>
            <a:r>
              <a:rPr lang="en-US" dirty="0" smtClean="0"/>
              <a:t>Students cannot be compelled to engage in certain forms of speech. For example, students are not required to salute the American flag.</a:t>
            </a:r>
            <a:endParaRPr lang="en-US" dirty="0"/>
          </a:p>
          <a:p>
            <a:r>
              <a:rPr lang="en-US" dirty="0" smtClean="0"/>
              <a:t>However, challenges to required community service/service projects was found to be constitutional. (</a:t>
            </a:r>
            <a:r>
              <a:rPr lang="en-US" dirty="0" err="1" smtClean="0"/>
              <a:t>Herdon</a:t>
            </a:r>
            <a:r>
              <a:rPr lang="en-US" dirty="0" smtClean="0"/>
              <a:t> v. Chapel Hill-Carrboro City Board of Education)</a:t>
            </a:r>
          </a:p>
        </p:txBody>
      </p:sp>
    </p:spTree>
    <p:extLst>
      <p:ext uri="{BB962C8B-B14F-4D97-AF65-F5344CB8AC3E}">
        <p14:creationId xmlns:p14="http://schemas.microsoft.com/office/powerpoint/2010/main" val="1150961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Appearance/Dress</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a:p>
          <a:p>
            <a:r>
              <a:rPr lang="en-US" dirty="0" smtClean="0"/>
              <a:t>Student 1</a:t>
            </a:r>
            <a:r>
              <a:rPr lang="en-US" baseline="30000" dirty="0" smtClean="0"/>
              <a:t>st</a:t>
            </a:r>
            <a:r>
              <a:rPr lang="en-US" dirty="0" smtClean="0"/>
              <a:t> Amendment right to free speech (symbolic speech) v. legitimate right of the school to maintain safe and disruption-free environment.</a:t>
            </a:r>
          </a:p>
          <a:p>
            <a:pPr lvl="1"/>
            <a:r>
              <a:rPr lang="en-US" dirty="0" smtClean="0"/>
              <a:t>Symbols of gang membership ≠ protected speech under the 1</a:t>
            </a:r>
            <a:r>
              <a:rPr lang="en-US" baseline="30000" dirty="0" smtClean="0"/>
              <a:t>st</a:t>
            </a:r>
            <a:r>
              <a:rPr lang="en-US" dirty="0" smtClean="0"/>
              <a:t> Amendment</a:t>
            </a:r>
          </a:p>
          <a:p>
            <a:r>
              <a:rPr lang="en-US" dirty="0" smtClean="0"/>
              <a:t>For non-verbal conduct to constitute symbolic speech:</a:t>
            </a:r>
          </a:p>
          <a:p>
            <a:pPr lvl="1"/>
            <a:r>
              <a:rPr lang="en-US" dirty="0" smtClean="0"/>
              <a:t>There must be an intent to convey a particularized message, and</a:t>
            </a:r>
          </a:p>
          <a:p>
            <a:pPr lvl="1"/>
            <a:r>
              <a:rPr lang="en-US" dirty="0" smtClean="0"/>
              <a:t>There must be a great likelihood that the message would be understood by those who observe the conduct.</a:t>
            </a:r>
          </a:p>
          <a:p>
            <a:pPr lvl="1"/>
            <a:r>
              <a:rPr lang="en-US" dirty="0" smtClean="0"/>
              <a:t>If yes to the above, apply </a:t>
            </a:r>
            <a:r>
              <a:rPr lang="en-US" i="1" dirty="0" smtClean="0"/>
              <a:t>Tinker</a:t>
            </a:r>
            <a:r>
              <a:rPr lang="en-US" dirty="0" smtClean="0"/>
              <a:t> test or </a:t>
            </a:r>
            <a:r>
              <a:rPr lang="en-US" i="1" dirty="0" smtClean="0"/>
              <a:t>Fraser </a:t>
            </a:r>
            <a:r>
              <a:rPr lang="en-US" dirty="0" smtClean="0"/>
              <a:t>(lewd and obscene).</a:t>
            </a:r>
          </a:p>
        </p:txBody>
      </p:sp>
    </p:spTree>
    <p:extLst>
      <p:ext uri="{BB962C8B-B14F-4D97-AF65-F5344CB8AC3E}">
        <p14:creationId xmlns:p14="http://schemas.microsoft.com/office/powerpoint/2010/main" val="2485840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Institutions of Interaction</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Schools and schooling are filled with opportunities for interaction.  Each of these interactions is a potential source of litigation.</a:t>
            </a:r>
          </a:p>
          <a:p>
            <a:r>
              <a:rPr lang="en-US" dirty="0" smtClean="0"/>
              <a:t>There are interactions between students and staff, students and students, staff and staff, staff and community stakeholders.</a:t>
            </a:r>
          </a:p>
          <a:p>
            <a:r>
              <a:rPr lang="en-US" dirty="0" smtClean="0"/>
              <a:t>Some of those interactions are going to have conflict, thus potential for litigation.</a:t>
            </a:r>
          </a:p>
          <a:p>
            <a:r>
              <a:rPr lang="en-US" dirty="0" smtClean="0"/>
              <a:t>But perspective is everything.</a:t>
            </a:r>
          </a:p>
          <a:p>
            <a:pPr marL="0" indent="0">
              <a:buNone/>
            </a:pPr>
            <a:r>
              <a:rPr lang="en-US" dirty="0" smtClean="0"/>
              <a:t>Suppose you have 500 students and 100 faculty and staff in your school and each of those bodies has only one person that cares about them. Now suppose you only make one decision a week (never going to happen).  That means on any given week you have the potential to have conflict through 12000 interactions.  If you get maligned by 12 people/week that is still just 1%.  Think about that.</a:t>
            </a:r>
            <a:endParaRPr lang="en-US" dirty="0"/>
          </a:p>
        </p:txBody>
      </p:sp>
    </p:spTree>
    <p:extLst>
      <p:ext uri="{BB962C8B-B14F-4D97-AF65-F5344CB8AC3E}">
        <p14:creationId xmlns:p14="http://schemas.microsoft.com/office/powerpoint/2010/main" val="14066439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Dress</a:t>
            </a:r>
            <a:endParaRPr lang="en-US" dirty="0"/>
          </a:p>
        </p:txBody>
      </p:sp>
      <p:sp>
        <p:nvSpPr>
          <p:cNvPr id="3" name="Content Placeholder 2"/>
          <p:cNvSpPr>
            <a:spLocks noGrp="1"/>
          </p:cNvSpPr>
          <p:nvPr>
            <p:ph idx="1"/>
          </p:nvPr>
        </p:nvSpPr>
        <p:spPr/>
        <p:txBody>
          <a:bodyPr>
            <a:normAutofit lnSpcReduction="10000"/>
          </a:bodyPr>
          <a:lstStyle/>
          <a:p>
            <a:r>
              <a:rPr lang="en-US" dirty="0" smtClean="0"/>
              <a:t>Court applies a “rational basis test” to determine if school uniform policy is constitutionally permissible:</a:t>
            </a:r>
          </a:p>
          <a:p>
            <a:pPr lvl="1"/>
            <a:r>
              <a:rPr lang="en-US" dirty="0"/>
              <a:t>Is the policy rationally related to a legitimate state interest</a:t>
            </a:r>
            <a:r>
              <a:rPr lang="en-US" dirty="0" smtClean="0"/>
              <a:t>?</a:t>
            </a:r>
          </a:p>
          <a:p>
            <a:r>
              <a:rPr lang="en-US" dirty="0" smtClean="0"/>
              <a:t>A school can prohibit expression that is inconsistent with the mission of the school even if it is protected by First Amendment outside of the school environment (Confederate flag display)</a:t>
            </a:r>
          </a:p>
          <a:p>
            <a:r>
              <a:rPr lang="en-US" dirty="0" smtClean="0"/>
              <a:t>Court has not ruled in grooming case.  5</a:t>
            </a:r>
            <a:r>
              <a:rPr lang="en-US" baseline="30000" dirty="0" smtClean="0"/>
              <a:t>th</a:t>
            </a:r>
            <a:r>
              <a:rPr lang="en-US" dirty="0" smtClean="0"/>
              <a:t> Cir. upheld grooming regulations and/or unworthy of legal attention.</a:t>
            </a:r>
          </a:p>
        </p:txBody>
      </p:sp>
    </p:spTree>
    <p:extLst>
      <p:ext uri="{BB962C8B-B14F-4D97-AF65-F5344CB8AC3E}">
        <p14:creationId xmlns:p14="http://schemas.microsoft.com/office/powerpoint/2010/main" val="1600308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Dress</a:t>
            </a:r>
            <a:endParaRPr lang="en-US" dirty="0"/>
          </a:p>
        </p:txBody>
      </p:sp>
      <p:sp>
        <p:nvSpPr>
          <p:cNvPr id="3" name="Content Placeholder 2"/>
          <p:cNvSpPr>
            <a:spLocks noGrp="1"/>
          </p:cNvSpPr>
          <p:nvPr>
            <p:ph idx="1"/>
          </p:nvPr>
        </p:nvSpPr>
        <p:spPr/>
        <p:txBody>
          <a:bodyPr>
            <a:normAutofit/>
          </a:bodyPr>
          <a:lstStyle/>
          <a:p>
            <a:r>
              <a:rPr lang="en-US" dirty="0" smtClean="0"/>
              <a:t>Courts have upheld uniforms (</a:t>
            </a:r>
            <a:r>
              <a:rPr lang="en-US" dirty="0"/>
              <a:t>L</a:t>
            </a:r>
            <a:r>
              <a:rPr lang="en-US" dirty="0" smtClean="0"/>
              <a:t>ittlefield v. Forney, 2001).</a:t>
            </a:r>
          </a:p>
          <a:p>
            <a:r>
              <a:rPr lang="en-US" dirty="0" smtClean="0"/>
              <a:t>Uniform policies serve legitimate educational purposes of improving safety, decreasing socioeconomic tensions, and reducing dropout rate and are minimally </a:t>
            </a:r>
            <a:r>
              <a:rPr lang="en-US" dirty="0" err="1" smtClean="0"/>
              <a:t>instrusive</a:t>
            </a:r>
            <a:r>
              <a:rPr lang="en-US" dirty="0" smtClean="0"/>
              <a:t>.</a:t>
            </a:r>
          </a:p>
          <a:p>
            <a:endParaRPr lang="en-US" dirty="0" smtClean="0"/>
          </a:p>
        </p:txBody>
      </p:sp>
    </p:spTree>
    <p:extLst>
      <p:ext uri="{BB962C8B-B14F-4D97-AF65-F5344CB8AC3E}">
        <p14:creationId xmlns:p14="http://schemas.microsoft.com/office/powerpoint/2010/main" val="37430552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Guidance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Policies should be:</a:t>
            </a:r>
          </a:p>
          <a:p>
            <a:r>
              <a:rPr lang="en-US" dirty="0" smtClean="0"/>
              <a:t>Clear, sufficiently detailed to provide adequate guidance to students on expected behaviors</a:t>
            </a:r>
          </a:p>
          <a:p>
            <a:r>
              <a:rPr lang="en-US" dirty="0" smtClean="0"/>
              <a:t>Documented review annually</a:t>
            </a:r>
          </a:p>
          <a:p>
            <a:r>
              <a:rPr lang="en-US" dirty="0" smtClean="0"/>
              <a:t>Consistent with constitutional principles and prevailing case law.</a:t>
            </a:r>
          </a:p>
          <a:p>
            <a:r>
              <a:rPr lang="en-US" dirty="0" smtClean="0"/>
              <a:t>Uniformly and consistently administered (across cultures and genders)</a:t>
            </a:r>
          </a:p>
          <a:p>
            <a:endParaRPr lang="en-US" dirty="0" smtClean="0"/>
          </a:p>
        </p:txBody>
      </p:sp>
    </p:spTree>
    <p:extLst>
      <p:ext uri="{BB962C8B-B14F-4D97-AF65-F5344CB8AC3E}">
        <p14:creationId xmlns:p14="http://schemas.microsoft.com/office/powerpoint/2010/main" val="722271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Amendment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Congress shall make no law respecting an establishment of religion, or prohibiting the free exercise thereof; or abridging the freedom of speech or of the press; or the right of the people peaceably to assemble, and to petition the government for a redress of grievances.</a:t>
            </a:r>
          </a:p>
        </p:txBody>
      </p:sp>
    </p:spTree>
    <p:extLst>
      <p:ext uri="{BB962C8B-B14F-4D97-AF65-F5344CB8AC3E}">
        <p14:creationId xmlns:p14="http://schemas.microsoft.com/office/powerpoint/2010/main" val="2846428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Protecting Fundamental Rights</a:t>
            </a:r>
            <a:endParaRPr lang="en-US" dirty="0"/>
          </a:p>
        </p:txBody>
      </p:sp>
      <p:sp>
        <p:nvSpPr>
          <p:cNvPr id="3" name="Content Placeholder 2"/>
          <p:cNvSpPr>
            <a:spLocks noGrp="1"/>
          </p:cNvSpPr>
          <p:nvPr>
            <p:ph idx="1"/>
          </p:nvPr>
        </p:nvSpPr>
        <p:spPr/>
        <p:txBody>
          <a:bodyPr>
            <a:normAutofit lnSpcReduction="10000"/>
          </a:bodyPr>
          <a:lstStyle/>
          <a:p>
            <a:r>
              <a:rPr lang="en-US" dirty="0"/>
              <a:t>“One’s right to life, liberty, and property, to free speech, a free press, freedom to worship and assembly, and other fundamental rights may not be submitted to vote; they depend on the outcome of no elections.”  </a:t>
            </a:r>
            <a:r>
              <a:rPr lang="en-US" i="1" dirty="0"/>
              <a:t>West Virginia State Bd. of Educ. v. </a:t>
            </a:r>
            <a:r>
              <a:rPr lang="en-US" i="1" dirty="0" err="1"/>
              <a:t>Barnette</a:t>
            </a:r>
            <a:r>
              <a:rPr lang="en-US" dirty="0"/>
              <a:t>, 319 U.S. 624, 638 (1943).</a:t>
            </a:r>
          </a:p>
          <a:p>
            <a:r>
              <a:rPr lang="en-US" dirty="0" smtClean="0"/>
              <a:t>“But the rights embodied in the Constitution, most particularly the First Amendment, protect the minority – those persons who march to their own drummers.  It is they who need protection afforded by the Constitution and it is the responsibility of federal judges to ensure that protection.” </a:t>
            </a:r>
            <a:r>
              <a:rPr lang="en-US" i="1" dirty="0" smtClean="0"/>
              <a:t>Circle School v. </a:t>
            </a:r>
            <a:r>
              <a:rPr lang="en-US" i="1" dirty="0" err="1" smtClean="0"/>
              <a:t>Pappert</a:t>
            </a:r>
            <a:r>
              <a:rPr lang="en-US" dirty="0" smtClean="0"/>
              <a:t>, 381 F.3d 172 (3d. Cir. 2004).</a:t>
            </a:r>
            <a:endParaRPr lang="en-US" dirty="0"/>
          </a:p>
        </p:txBody>
      </p:sp>
    </p:spTree>
    <p:extLst>
      <p:ext uri="{BB962C8B-B14F-4D97-AF65-F5344CB8AC3E}">
        <p14:creationId xmlns:p14="http://schemas.microsoft.com/office/powerpoint/2010/main" val="2166835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Overview of First Amendment </a:t>
            </a:r>
            <a:br>
              <a:rPr lang="en-US" dirty="0" smtClean="0"/>
            </a:br>
            <a:r>
              <a:rPr lang="en-US" dirty="0" smtClean="0"/>
              <a:t>Right to Free Speech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57685630"/>
              </p:ext>
            </p:extLst>
          </p:nvPr>
        </p:nvGraphicFramePr>
        <p:xfrm>
          <a:off x="1295400" y="2557463"/>
          <a:ext cx="9601200" cy="3317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7695027" y="2630659"/>
            <a:ext cx="2419643" cy="461665"/>
          </a:xfrm>
          <a:prstGeom prst="rect">
            <a:avLst/>
          </a:prstGeom>
          <a:noFill/>
        </p:spPr>
        <p:txBody>
          <a:bodyPr wrap="square" rtlCol="0">
            <a:spAutoFit/>
          </a:bodyPr>
          <a:lstStyle/>
          <a:p>
            <a:pPr algn="ctr"/>
            <a:r>
              <a:rPr lang="en-US" sz="2400" b="1" dirty="0" smtClean="0"/>
              <a:t>Most Protected</a:t>
            </a:r>
            <a:endParaRPr lang="en-US" sz="2400" b="1" dirty="0"/>
          </a:p>
        </p:txBody>
      </p:sp>
      <p:sp>
        <p:nvSpPr>
          <p:cNvPr id="6" name="Down Arrow 5"/>
          <p:cNvSpPr/>
          <p:nvPr/>
        </p:nvSpPr>
        <p:spPr>
          <a:xfrm>
            <a:off x="8693834" y="3179298"/>
            <a:ext cx="422031" cy="2039816"/>
          </a:xfrm>
          <a:prstGeom prst="downArrow">
            <a:avLst/>
          </a:prstGeom>
          <a:solidFill>
            <a:schemeClr val="tx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7695026" y="5306088"/>
            <a:ext cx="2419643" cy="461665"/>
          </a:xfrm>
          <a:prstGeom prst="rect">
            <a:avLst/>
          </a:prstGeom>
          <a:noFill/>
        </p:spPr>
        <p:txBody>
          <a:bodyPr wrap="square" rtlCol="0">
            <a:spAutoFit/>
          </a:bodyPr>
          <a:lstStyle/>
          <a:p>
            <a:pPr algn="ctr"/>
            <a:r>
              <a:rPr lang="en-US" sz="2400" b="1" dirty="0" smtClean="0"/>
              <a:t>Least Protected</a:t>
            </a:r>
            <a:endParaRPr lang="en-US" sz="2400" b="1" dirty="0"/>
          </a:p>
        </p:txBody>
      </p:sp>
      <p:sp>
        <p:nvSpPr>
          <p:cNvPr id="8" name="TextBox 7"/>
          <p:cNvSpPr txBox="1"/>
          <p:nvPr/>
        </p:nvSpPr>
        <p:spPr>
          <a:xfrm>
            <a:off x="1643575" y="4936755"/>
            <a:ext cx="2419643" cy="1200329"/>
          </a:xfrm>
          <a:prstGeom prst="rect">
            <a:avLst/>
          </a:prstGeom>
          <a:noFill/>
        </p:spPr>
        <p:txBody>
          <a:bodyPr wrap="square" rtlCol="0">
            <a:spAutoFit/>
          </a:bodyPr>
          <a:lstStyle/>
          <a:p>
            <a:pPr algn="ctr"/>
            <a:r>
              <a:rPr lang="en-US" sz="2400" b="1" dirty="0" smtClean="0"/>
              <a:t>Most Likely to Interfere with Rights of Others</a:t>
            </a:r>
            <a:endParaRPr lang="en-US" sz="2400" b="1" dirty="0"/>
          </a:p>
        </p:txBody>
      </p:sp>
      <p:sp>
        <p:nvSpPr>
          <p:cNvPr id="9" name="TextBox 8"/>
          <p:cNvSpPr txBox="1"/>
          <p:nvPr/>
        </p:nvSpPr>
        <p:spPr>
          <a:xfrm>
            <a:off x="1643576" y="2492159"/>
            <a:ext cx="2419643" cy="1200329"/>
          </a:xfrm>
          <a:prstGeom prst="rect">
            <a:avLst/>
          </a:prstGeom>
          <a:noFill/>
        </p:spPr>
        <p:txBody>
          <a:bodyPr wrap="square" rtlCol="0">
            <a:spAutoFit/>
          </a:bodyPr>
          <a:lstStyle/>
          <a:p>
            <a:pPr algn="ctr"/>
            <a:r>
              <a:rPr lang="en-US" sz="2400" b="1" dirty="0" smtClean="0"/>
              <a:t>Least Likely to Interfere with Rights of Others</a:t>
            </a:r>
            <a:endParaRPr lang="en-US" sz="2400" b="1" dirty="0"/>
          </a:p>
        </p:txBody>
      </p:sp>
      <p:sp>
        <p:nvSpPr>
          <p:cNvPr id="10" name="Down Arrow 9"/>
          <p:cNvSpPr/>
          <p:nvPr/>
        </p:nvSpPr>
        <p:spPr>
          <a:xfrm>
            <a:off x="2676378" y="3692488"/>
            <a:ext cx="362244" cy="1244267"/>
          </a:xfrm>
          <a:prstGeom prst="downArrow">
            <a:avLst/>
          </a:prstGeom>
          <a:solidFill>
            <a:schemeClr val="tx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4272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Government Restrictions on Speech</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Government officials can always apply reasonable time, place, and manner (TPM) restrictions on speech.  TPM restrictions are held reasonable if they are:</a:t>
            </a:r>
          </a:p>
          <a:p>
            <a:pPr lvl="1"/>
            <a:r>
              <a:rPr lang="en-US" dirty="0" smtClean="0"/>
              <a:t>Content neutral;</a:t>
            </a:r>
          </a:p>
          <a:p>
            <a:pPr lvl="1"/>
            <a:r>
              <a:rPr lang="en-US" dirty="0" smtClean="0"/>
              <a:t>Narrowly tailored to serve significant government interest; and</a:t>
            </a:r>
          </a:p>
          <a:p>
            <a:pPr lvl="1"/>
            <a:r>
              <a:rPr lang="en-US" dirty="0" smtClean="0"/>
              <a:t>Leaves open an adequate alternative channel of communication.</a:t>
            </a:r>
          </a:p>
          <a:p>
            <a:r>
              <a:rPr lang="en-US" dirty="0" smtClean="0"/>
              <a:t>Government officials can always limit free speech by establishing a compelling governmental interest for the intrusion of freedom of expression, and no less restrictive alternative exists.</a:t>
            </a:r>
          </a:p>
          <a:p>
            <a:r>
              <a:rPr lang="en-US" dirty="0" smtClean="0"/>
              <a:t>However, government also assumes that freedom of expression is essential to self-governance; aids in exposing truth and falsehood; fosters self-realization and achievement; and operates as social/political safety valve (</a:t>
            </a:r>
            <a:r>
              <a:rPr lang="en-US" dirty="0" err="1" smtClean="0"/>
              <a:t>Imber</a:t>
            </a:r>
            <a:r>
              <a:rPr lang="en-US" dirty="0" smtClean="0"/>
              <a:t> and Van </a:t>
            </a:r>
            <a:r>
              <a:rPr lang="en-US" dirty="0" err="1" smtClean="0"/>
              <a:t>Geel</a:t>
            </a:r>
            <a:r>
              <a:rPr lang="en-US" dirty="0" smtClean="0"/>
              <a:t>).</a:t>
            </a:r>
          </a:p>
        </p:txBody>
      </p:sp>
    </p:spTree>
    <p:extLst>
      <p:ext uri="{BB962C8B-B14F-4D97-AF65-F5344CB8AC3E}">
        <p14:creationId xmlns:p14="http://schemas.microsoft.com/office/powerpoint/2010/main" val="1246299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Speech in Schools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4874110"/>
              </p:ext>
            </p:extLst>
          </p:nvPr>
        </p:nvGraphicFramePr>
        <p:xfrm>
          <a:off x="1295400" y="2557463"/>
          <a:ext cx="9601200" cy="3317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2132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Schools and the Courts</a:t>
            </a:r>
            <a:endParaRPr lang="en-US" dirty="0"/>
          </a:p>
        </p:txBody>
      </p:sp>
      <p:sp>
        <p:nvSpPr>
          <p:cNvPr id="3" name="Content Placeholder 2"/>
          <p:cNvSpPr>
            <a:spLocks noGrp="1"/>
          </p:cNvSpPr>
          <p:nvPr>
            <p:ph idx="1"/>
          </p:nvPr>
        </p:nvSpPr>
        <p:spPr/>
        <p:txBody>
          <a:bodyPr/>
          <a:lstStyle/>
          <a:p>
            <a:r>
              <a:rPr lang="en-US" dirty="0" smtClean="0"/>
              <a:t>The courts tended to defer to the judgement of schools in matters of behavior pre-1970’s.</a:t>
            </a:r>
          </a:p>
          <a:p>
            <a:r>
              <a:rPr lang="en-US" dirty="0" smtClean="0"/>
              <a:t>Schools assumed students had few constitutional rights within the school setting.</a:t>
            </a:r>
          </a:p>
          <a:p>
            <a:r>
              <a:rPr lang="en-US" dirty="0" smtClean="0"/>
              <a:t>This assumption was founded, in part, around the </a:t>
            </a:r>
            <a:r>
              <a:rPr lang="en-US" i="1" dirty="0" smtClean="0"/>
              <a:t>loco parentis </a:t>
            </a:r>
            <a:r>
              <a:rPr lang="en-US" dirty="0" smtClean="0"/>
              <a:t>(in place of parents).</a:t>
            </a:r>
            <a:endParaRPr lang="en-US" dirty="0"/>
          </a:p>
        </p:txBody>
      </p:sp>
    </p:spTree>
    <p:extLst>
      <p:ext uri="{BB962C8B-B14F-4D97-AF65-F5344CB8AC3E}">
        <p14:creationId xmlns:p14="http://schemas.microsoft.com/office/powerpoint/2010/main" val="24863023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Tinker Doctrine</a:t>
            </a:r>
            <a:endParaRPr lang="en-US" dirty="0"/>
          </a:p>
        </p:txBody>
      </p:sp>
      <p:sp>
        <p:nvSpPr>
          <p:cNvPr id="3" name="Content Placeholder 2"/>
          <p:cNvSpPr>
            <a:spLocks noGrp="1"/>
          </p:cNvSpPr>
          <p:nvPr>
            <p:ph idx="1"/>
          </p:nvPr>
        </p:nvSpPr>
        <p:spPr/>
        <p:txBody>
          <a:bodyPr/>
          <a:lstStyle/>
          <a:p>
            <a:r>
              <a:rPr lang="en-US" dirty="0" smtClean="0">
                <a:hlinkClick r:id="rId2"/>
              </a:rPr>
              <a:t>Mary Beth Tinker Interview Part 1/4 - YouTube</a:t>
            </a:r>
            <a:endParaRPr lang="en-US" dirty="0" smtClean="0"/>
          </a:p>
          <a:p>
            <a:r>
              <a:rPr lang="en-US" dirty="0" smtClean="0">
                <a:hlinkClick r:id="rId3"/>
              </a:rPr>
              <a:t>Mary Beth Tinker Interview Part 2/4 - YouTube</a:t>
            </a:r>
            <a:endParaRPr lang="en-US" dirty="0" smtClean="0"/>
          </a:p>
          <a:p>
            <a:r>
              <a:rPr lang="en-US" dirty="0" smtClean="0"/>
              <a:t>At issue:  Symbolic Speech</a:t>
            </a:r>
          </a:p>
          <a:p>
            <a:r>
              <a:rPr lang="en-US" dirty="0" smtClean="0"/>
              <a:t>The Court was balancing what interests?</a:t>
            </a:r>
          </a:p>
          <a:p>
            <a:pPr marL="0" indent="0">
              <a:buNone/>
            </a:pPr>
            <a:endParaRPr lang="en-US" dirty="0"/>
          </a:p>
        </p:txBody>
      </p:sp>
    </p:spTree>
    <p:extLst>
      <p:ext uri="{BB962C8B-B14F-4D97-AF65-F5344CB8AC3E}">
        <p14:creationId xmlns:p14="http://schemas.microsoft.com/office/powerpoint/2010/main" val="28632817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AB946B"/>
      </a:accent1>
      <a:accent2>
        <a:srgbClr val="C04F32"/>
      </a:accent2>
      <a:accent3>
        <a:srgbClr val="DD8C3C"/>
      </a:accent3>
      <a:accent4>
        <a:srgbClr val="8E684C"/>
      </a:accent4>
      <a:accent5>
        <a:srgbClr val="CBAF62"/>
      </a:accent5>
      <a:accent6>
        <a:srgbClr val="803348"/>
      </a:accent6>
      <a:hlink>
        <a:srgbClr val="86724D"/>
      </a:hlink>
      <a:folHlink>
        <a:srgbClr val="B99E84"/>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A2BEDC8B-F191-493B-BA33-0F4F800A89D3}"/>
    </a:ext>
  </a:extLst>
</a:theme>
</file>

<file path=docProps/app.xml><?xml version="1.0" encoding="utf-8"?>
<Properties xmlns="http://schemas.openxmlformats.org/officeDocument/2006/extended-properties" xmlns:vt="http://schemas.openxmlformats.org/officeDocument/2006/docPropsVTypes">
  <Template>organic</Template>
  <TotalTime>3582</TotalTime>
  <Words>1595</Words>
  <Application>Microsoft Office PowerPoint</Application>
  <PresentationFormat>Widescreen</PresentationFormat>
  <Paragraphs>115</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Garamond</vt:lpstr>
      <vt:lpstr>Organic</vt:lpstr>
      <vt:lpstr>First Amendment: Speech</vt:lpstr>
      <vt:lpstr>Institutions of Interaction</vt:lpstr>
      <vt:lpstr>First Amendment</vt:lpstr>
      <vt:lpstr>Protecting Fundamental Rights</vt:lpstr>
      <vt:lpstr>Overview of First Amendment  Right to Free Speech</vt:lpstr>
      <vt:lpstr>General Government Restrictions on Speech</vt:lpstr>
      <vt:lpstr>Speech in Schools</vt:lpstr>
      <vt:lpstr>Schools and the Courts</vt:lpstr>
      <vt:lpstr>The Tinker Doctrine</vt:lpstr>
      <vt:lpstr>The Tinker Doctrine</vt:lpstr>
      <vt:lpstr>Limiting Tinker</vt:lpstr>
      <vt:lpstr>School Sponsored Speech</vt:lpstr>
      <vt:lpstr>School Speech Breakdowns</vt:lpstr>
      <vt:lpstr>Political Exercises</vt:lpstr>
      <vt:lpstr>Off Campus Expression</vt:lpstr>
      <vt:lpstr>Off Campus Expression</vt:lpstr>
      <vt:lpstr>Mississippi Code</vt:lpstr>
      <vt:lpstr>Compelling Speech</vt:lpstr>
      <vt:lpstr>Student Appearance/Dress</vt:lpstr>
      <vt:lpstr>School Dress</vt:lpstr>
      <vt:lpstr>School Dress</vt:lpstr>
      <vt:lpstr>Policy Guidance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Amendment: Religion</dc:title>
  <dc:creator>Annie</dc:creator>
  <cp:lastModifiedBy>Noal Cochran</cp:lastModifiedBy>
  <cp:revision>88</cp:revision>
  <dcterms:created xsi:type="dcterms:W3CDTF">2014-06-09T15:10:22Z</dcterms:created>
  <dcterms:modified xsi:type="dcterms:W3CDTF">2019-01-03T14:21:17Z</dcterms:modified>
</cp:coreProperties>
</file>